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8" r:id="rId1"/>
  </p:sldMasterIdLst>
  <p:notesMasterIdLst>
    <p:notesMasterId r:id="rId102"/>
  </p:notesMasterIdLst>
  <p:handoutMasterIdLst>
    <p:handoutMasterId r:id="rId103"/>
  </p:handoutMasterIdLst>
  <p:sldIdLst>
    <p:sldId id="256" r:id="rId2"/>
    <p:sldId id="409" r:id="rId3"/>
    <p:sldId id="528" r:id="rId4"/>
    <p:sldId id="529" r:id="rId5"/>
    <p:sldId id="530" r:id="rId6"/>
    <p:sldId id="531" r:id="rId7"/>
    <p:sldId id="532" r:id="rId8"/>
    <p:sldId id="420" r:id="rId9"/>
    <p:sldId id="534" r:id="rId10"/>
    <p:sldId id="535" r:id="rId11"/>
    <p:sldId id="536" r:id="rId12"/>
    <p:sldId id="481" r:id="rId13"/>
    <p:sldId id="482" r:id="rId14"/>
    <p:sldId id="483" r:id="rId15"/>
    <p:sldId id="484" r:id="rId16"/>
    <p:sldId id="485" r:id="rId17"/>
    <p:sldId id="486" r:id="rId18"/>
    <p:sldId id="487" r:id="rId19"/>
    <p:sldId id="488" r:id="rId20"/>
    <p:sldId id="489" r:id="rId21"/>
    <p:sldId id="490" r:id="rId22"/>
    <p:sldId id="491" r:id="rId23"/>
    <p:sldId id="522" r:id="rId24"/>
    <p:sldId id="523" r:id="rId25"/>
    <p:sldId id="492" r:id="rId26"/>
    <p:sldId id="493" r:id="rId27"/>
    <p:sldId id="525" r:id="rId28"/>
    <p:sldId id="524" r:id="rId29"/>
    <p:sldId id="526" r:id="rId30"/>
    <p:sldId id="527" r:id="rId31"/>
    <p:sldId id="538" r:id="rId32"/>
    <p:sldId id="480" r:id="rId33"/>
    <p:sldId id="477" r:id="rId34"/>
    <p:sldId id="473" r:id="rId35"/>
    <p:sldId id="474" r:id="rId36"/>
    <p:sldId id="418" r:id="rId37"/>
    <p:sldId id="419" r:id="rId38"/>
    <p:sldId id="422" r:id="rId39"/>
    <p:sldId id="423" r:id="rId40"/>
    <p:sldId id="426" r:id="rId41"/>
    <p:sldId id="427" r:id="rId42"/>
    <p:sldId id="428" r:id="rId43"/>
    <p:sldId id="429" r:id="rId44"/>
    <p:sldId id="430" r:id="rId45"/>
    <p:sldId id="431" r:id="rId46"/>
    <p:sldId id="433" r:id="rId47"/>
    <p:sldId id="435" r:id="rId48"/>
    <p:sldId id="432" r:id="rId49"/>
    <p:sldId id="436" r:id="rId50"/>
    <p:sldId id="421" r:id="rId51"/>
    <p:sldId id="437" r:id="rId52"/>
    <p:sldId id="438" r:id="rId53"/>
    <p:sldId id="440" r:id="rId54"/>
    <p:sldId id="441" r:id="rId55"/>
    <p:sldId id="442" r:id="rId56"/>
    <p:sldId id="424" r:id="rId57"/>
    <p:sldId id="412" r:id="rId58"/>
    <p:sldId id="443" r:id="rId59"/>
    <p:sldId id="444" r:id="rId60"/>
    <p:sldId id="445" r:id="rId61"/>
    <p:sldId id="446" r:id="rId62"/>
    <p:sldId id="448" r:id="rId63"/>
    <p:sldId id="449" r:id="rId64"/>
    <p:sldId id="450" r:id="rId65"/>
    <p:sldId id="451" r:id="rId66"/>
    <p:sldId id="452" r:id="rId67"/>
    <p:sldId id="494" r:id="rId68"/>
    <p:sldId id="454" r:id="rId69"/>
    <p:sldId id="455" r:id="rId70"/>
    <p:sldId id="456" r:id="rId71"/>
    <p:sldId id="457" r:id="rId72"/>
    <p:sldId id="495" r:id="rId73"/>
    <p:sldId id="496" r:id="rId74"/>
    <p:sldId id="497" r:id="rId75"/>
    <p:sldId id="498" r:id="rId76"/>
    <p:sldId id="499" r:id="rId77"/>
    <p:sldId id="500" r:id="rId78"/>
    <p:sldId id="501" r:id="rId79"/>
    <p:sldId id="502" r:id="rId80"/>
    <p:sldId id="503" r:id="rId81"/>
    <p:sldId id="504" r:id="rId82"/>
    <p:sldId id="505" r:id="rId83"/>
    <p:sldId id="506" r:id="rId84"/>
    <p:sldId id="507" r:id="rId85"/>
    <p:sldId id="508" r:id="rId86"/>
    <p:sldId id="509" r:id="rId87"/>
    <p:sldId id="510" r:id="rId88"/>
    <p:sldId id="511" r:id="rId89"/>
    <p:sldId id="512" r:id="rId90"/>
    <p:sldId id="539" r:id="rId91"/>
    <p:sldId id="513" r:id="rId92"/>
    <p:sldId id="540" r:id="rId93"/>
    <p:sldId id="514" r:id="rId94"/>
    <p:sldId id="515" r:id="rId95"/>
    <p:sldId id="516" r:id="rId96"/>
    <p:sldId id="517" r:id="rId97"/>
    <p:sldId id="518" r:id="rId98"/>
    <p:sldId id="519" r:id="rId99"/>
    <p:sldId id="520" r:id="rId100"/>
    <p:sldId id="330" r:id="rId101"/>
  </p:sldIdLst>
  <p:sldSz cx="9144000" cy="6858000" type="screen4x3"/>
  <p:notesSz cx="6797675" cy="9926638"/>
  <p:defaultTextStyle>
    <a:defPPr>
      <a:defRPr lang="sk-SK"/>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48" autoAdjust="0"/>
  </p:normalViewPr>
  <p:slideViewPr>
    <p:cSldViewPr>
      <p:cViewPr varScale="1">
        <p:scale>
          <a:sx n="107" d="100"/>
          <a:sy n="107" d="100"/>
        </p:scale>
        <p:origin x="1734" y="102"/>
      </p:cViewPr>
      <p:guideLst>
        <p:guide orient="horz" pos="2160"/>
        <p:guide pos="2880"/>
      </p:guideLst>
    </p:cSldViewPr>
  </p:slideViewPr>
  <p:outlineViewPr>
    <p:cViewPr>
      <p:scale>
        <a:sx n="33" d="100"/>
        <a:sy n="33" d="100"/>
      </p:scale>
      <p:origin x="48" y="75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4813" cy="495300"/>
          </a:xfrm>
          <a:prstGeom prst="rect">
            <a:avLst/>
          </a:prstGeom>
        </p:spPr>
        <p:txBody>
          <a:bodyPr vert="horz" lIns="91719" tIns="45860" rIns="91719" bIns="45860" rtlCol="0"/>
          <a:lstStyle>
            <a:lvl1pPr algn="l" eaLnBrk="1" hangingPunct="1">
              <a:defRPr sz="1200">
                <a:cs typeface="Arial" charset="0"/>
              </a:defRPr>
            </a:lvl1pPr>
          </a:lstStyle>
          <a:p>
            <a:pPr>
              <a:defRPr/>
            </a:pPr>
            <a:endParaRPr lang="sk-SK"/>
          </a:p>
        </p:txBody>
      </p:sp>
      <p:sp>
        <p:nvSpPr>
          <p:cNvPr id="3" name="Zástupný symbol dátumu 2"/>
          <p:cNvSpPr>
            <a:spLocks noGrp="1"/>
          </p:cNvSpPr>
          <p:nvPr>
            <p:ph type="dt" sz="quarter" idx="1"/>
          </p:nvPr>
        </p:nvSpPr>
        <p:spPr>
          <a:xfrm>
            <a:off x="3851275" y="0"/>
            <a:ext cx="2944813" cy="495300"/>
          </a:xfrm>
          <a:prstGeom prst="rect">
            <a:avLst/>
          </a:prstGeom>
        </p:spPr>
        <p:txBody>
          <a:bodyPr vert="horz" lIns="91719" tIns="45860" rIns="91719" bIns="45860" rtlCol="0"/>
          <a:lstStyle>
            <a:lvl1pPr algn="r" eaLnBrk="1" hangingPunct="1">
              <a:defRPr sz="1200">
                <a:cs typeface="Arial" charset="0"/>
              </a:defRPr>
            </a:lvl1pPr>
          </a:lstStyle>
          <a:p>
            <a:pPr>
              <a:defRPr/>
            </a:pPr>
            <a:fld id="{DAF2B736-2E91-404A-B9F0-3292A00C4421}" type="datetimeFigureOut">
              <a:rPr lang="sk-SK"/>
              <a:pPr>
                <a:defRPr/>
              </a:pPr>
              <a:t>5. 11. 2019</a:t>
            </a:fld>
            <a:endParaRPr lang="sk-SK"/>
          </a:p>
        </p:txBody>
      </p:sp>
      <p:sp>
        <p:nvSpPr>
          <p:cNvPr id="4" name="Zástupný symbol päty 3"/>
          <p:cNvSpPr>
            <a:spLocks noGrp="1"/>
          </p:cNvSpPr>
          <p:nvPr>
            <p:ph type="ftr" sz="quarter" idx="2"/>
          </p:nvPr>
        </p:nvSpPr>
        <p:spPr>
          <a:xfrm>
            <a:off x="0" y="9428163"/>
            <a:ext cx="2944813" cy="496887"/>
          </a:xfrm>
          <a:prstGeom prst="rect">
            <a:avLst/>
          </a:prstGeom>
        </p:spPr>
        <p:txBody>
          <a:bodyPr vert="horz" lIns="91719" tIns="45860" rIns="91719" bIns="45860" rtlCol="0" anchor="b"/>
          <a:lstStyle>
            <a:lvl1pPr algn="l" eaLnBrk="1" hangingPunct="1">
              <a:defRPr sz="1200">
                <a:cs typeface="Arial" charset="0"/>
              </a:defRPr>
            </a:lvl1pPr>
          </a:lstStyle>
          <a:p>
            <a:pPr>
              <a:defRPr/>
            </a:pPr>
            <a:endParaRPr lang="sk-SK"/>
          </a:p>
        </p:txBody>
      </p:sp>
      <p:sp>
        <p:nvSpPr>
          <p:cNvPr id="5" name="Zástupný symbol čísla snímky 4"/>
          <p:cNvSpPr>
            <a:spLocks noGrp="1"/>
          </p:cNvSpPr>
          <p:nvPr>
            <p:ph type="sldNum" sz="quarter" idx="3"/>
          </p:nvPr>
        </p:nvSpPr>
        <p:spPr>
          <a:xfrm>
            <a:off x="3851275" y="9428163"/>
            <a:ext cx="2944813" cy="496887"/>
          </a:xfrm>
          <a:prstGeom prst="rect">
            <a:avLst/>
          </a:prstGeom>
        </p:spPr>
        <p:txBody>
          <a:bodyPr vert="horz" wrap="square" lIns="91719" tIns="45860" rIns="91719" bIns="45860" numCol="1" anchor="b" anchorCtr="0" compatLnSpc="1">
            <a:prstTxWarp prst="textNoShape">
              <a:avLst/>
            </a:prstTxWarp>
          </a:bodyPr>
          <a:lstStyle>
            <a:lvl1pPr algn="r" eaLnBrk="1" hangingPunct="1">
              <a:defRPr sz="1200"/>
            </a:lvl1pPr>
          </a:lstStyle>
          <a:p>
            <a:pPr>
              <a:defRPr/>
            </a:pPr>
            <a:fld id="{31BFE21F-1541-407F-8D38-CECA42E02A3F}" type="slidenum">
              <a:rPr lang="sk-SK" altLang="sk-SK"/>
              <a:pPr>
                <a:defRPr/>
              </a:pPr>
              <a:t>‹#›</a:t>
            </a:fld>
            <a:endParaRPr lang="sk-SK" altLang="sk-SK"/>
          </a:p>
        </p:txBody>
      </p:sp>
    </p:spTree>
    <p:extLst>
      <p:ext uri="{BB962C8B-B14F-4D97-AF65-F5344CB8AC3E}">
        <p14:creationId xmlns:p14="http://schemas.microsoft.com/office/powerpoint/2010/main" val="128857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4813" cy="495300"/>
          </a:xfrm>
          <a:prstGeom prst="rect">
            <a:avLst/>
          </a:prstGeom>
        </p:spPr>
        <p:txBody>
          <a:bodyPr vert="horz" lIns="91719" tIns="45860" rIns="91719" bIns="45860" rtlCol="0"/>
          <a:lstStyle>
            <a:lvl1pPr algn="l" eaLnBrk="1" hangingPunct="1">
              <a:defRPr sz="1200">
                <a:cs typeface="Arial" charset="0"/>
              </a:defRPr>
            </a:lvl1pPr>
          </a:lstStyle>
          <a:p>
            <a:pPr>
              <a:defRPr/>
            </a:pPr>
            <a:endParaRPr lang="sk-SK"/>
          </a:p>
        </p:txBody>
      </p:sp>
      <p:sp>
        <p:nvSpPr>
          <p:cNvPr id="3" name="Zástupný symbol dátumu 2"/>
          <p:cNvSpPr>
            <a:spLocks noGrp="1"/>
          </p:cNvSpPr>
          <p:nvPr>
            <p:ph type="dt" idx="1"/>
          </p:nvPr>
        </p:nvSpPr>
        <p:spPr>
          <a:xfrm>
            <a:off x="3849688" y="0"/>
            <a:ext cx="2946400" cy="495300"/>
          </a:xfrm>
          <a:prstGeom prst="rect">
            <a:avLst/>
          </a:prstGeom>
        </p:spPr>
        <p:txBody>
          <a:bodyPr vert="horz" lIns="91719" tIns="45860" rIns="91719" bIns="45860" rtlCol="0"/>
          <a:lstStyle>
            <a:lvl1pPr algn="r" eaLnBrk="1" hangingPunct="1">
              <a:defRPr sz="1200">
                <a:cs typeface="Arial" charset="0"/>
              </a:defRPr>
            </a:lvl1pPr>
          </a:lstStyle>
          <a:p>
            <a:pPr>
              <a:defRPr/>
            </a:pPr>
            <a:fld id="{133AB90D-E4B9-4476-B0F6-2396BBA08F01}" type="datetimeFigureOut">
              <a:rPr lang="sk-SK"/>
              <a:pPr>
                <a:defRPr/>
              </a:pPr>
              <a:t>5. 11. 2019</a:t>
            </a:fld>
            <a:endParaRPr lang="sk-SK"/>
          </a:p>
        </p:txBody>
      </p:sp>
      <p:sp>
        <p:nvSpPr>
          <p:cNvPr id="4" name="Zástupný symbol obrazu snímky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719" tIns="45860" rIns="91719" bIns="45860" rtlCol="0" anchor="ctr"/>
          <a:lstStyle/>
          <a:p>
            <a:pPr lvl="0"/>
            <a:endParaRPr lang="sk-SK" noProof="0"/>
          </a:p>
        </p:txBody>
      </p:sp>
      <p:sp>
        <p:nvSpPr>
          <p:cNvPr id="5" name="Zástupný symbol poznámok 4"/>
          <p:cNvSpPr>
            <a:spLocks noGrp="1"/>
          </p:cNvSpPr>
          <p:nvPr>
            <p:ph type="body" sz="quarter" idx="3"/>
          </p:nvPr>
        </p:nvSpPr>
        <p:spPr>
          <a:xfrm>
            <a:off x="681038" y="4714875"/>
            <a:ext cx="5437187" cy="4467225"/>
          </a:xfrm>
          <a:prstGeom prst="rect">
            <a:avLst/>
          </a:prstGeom>
        </p:spPr>
        <p:txBody>
          <a:bodyPr vert="horz" lIns="91719" tIns="45860" rIns="91719" bIns="4586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symbol päty 5"/>
          <p:cNvSpPr>
            <a:spLocks noGrp="1"/>
          </p:cNvSpPr>
          <p:nvPr>
            <p:ph type="ftr" sz="quarter" idx="4"/>
          </p:nvPr>
        </p:nvSpPr>
        <p:spPr>
          <a:xfrm>
            <a:off x="0" y="9428163"/>
            <a:ext cx="2944813" cy="496887"/>
          </a:xfrm>
          <a:prstGeom prst="rect">
            <a:avLst/>
          </a:prstGeom>
        </p:spPr>
        <p:txBody>
          <a:bodyPr vert="horz" lIns="91719" tIns="45860" rIns="91719" bIns="45860" rtlCol="0" anchor="b"/>
          <a:lstStyle>
            <a:lvl1pPr algn="l" eaLnBrk="1" hangingPunct="1">
              <a:defRPr sz="1200">
                <a:cs typeface="Arial" charset="0"/>
              </a:defRPr>
            </a:lvl1pPr>
          </a:lstStyle>
          <a:p>
            <a:pPr>
              <a:defRPr/>
            </a:pPr>
            <a:endParaRPr lang="sk-SK"/>
          </a:p>
        </p:txBody>
      </p:sp>
      <p:sp>
        <p:nvSpPr>
          <p:cNvPr id="7" name="Zástupný symbol čísla snímky 6"/>
          <p:cNvSpPr>
            <a:spLocks noGrp="1"/>
          </p:cNvSpPr>
          <p:nvPr>
            <p:ph type="sldNum" sz="quarter" idx="5"/>
          </p:nvPr>
        </p:nvSpPr>
        <p:spPr>
          <a:xfrm>
            <a:off x="3849688" y="9428163"/>
            <a:ext cx="2946400" cy="496887"/>
          </a:xfrm>
          <a:prstGeom prst="rect">
            <a:avLst/>
          </a:prstGeom>
        </p:spPr>
        <p:txBody>
          <a:bodyPr vert="horz" wrap="square" lIns="91719" tIns="45860" rIns="91719" bIns="45860" numCol="1" anchor="b" anchorCtr="0" compatLnSpc="1">
            <a:prstTxWarp prst="textNoShape">
              <a:avLst/>
            </a:prstTxWarp>
          </a:bodyPr>
          <a:lstStyle>
            <a:lvl1pPr algn="r" eaLnBrk="1" hangingPunct="1">
              <a:defRPr sz="1200"/>
            </a:lvl1pPr>
          </a:lstStyle>
          <a:p>
            <a:pPr>
              <a:defRPr/>
            </a:pPr>
            <a:fld id="{8F795290-A5EE-4C1B-B442-A224235F6C66}" type="slidenum">
              <a:rPr lang="sk-SK" altLang="sk-SK"/>
              <a:pPr>
                <a:defRPr/>
              </a:pPr>
              <a:t>‹#›</a:t>
            </a:fld>
            <a:endParaRPr lang="sk-SK" altLang="sk-SK"/>
          </a:p>
        </p:txBody>
      </p:sp>
    </p:spTree>
    <p:extLst>
      <p:ext uri="{BB962C8B-B14F-4D97-AF65-F5344CB8AC3E}">
        <p14:creationId xmlns:p14="http://schemas.microsoft.com/office/powerpoint/2010/main" val="2989003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a:p>
        </p:txBody>
      </p:sp>
      <p:sp>
        <p:nvSpPr>
          <p:cNvPr id="2150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26518EC-98B8-4E0C-AFF3-9F275E82674F}" type="slidenum">
              <a:rPr lang="sk-SK" altLang="sk-SK" smtClean="0"/>
              <a:pPr/>
              <a:t>100</a:t>
            </a:fld>
            <a:endParaRPr lang="sk-SK" altLang="sk-SK"/>
          </a:p>
        </p:txBody>
      </p:sp>
    </p:spTree>
    <p:extLst>
      <p:ext uri="{BB962C8B-B14F-4D97-AF65-F5344CB8AC3E}">
        <p14:creationId xmlns:p14="http://schemas.microsoft.com/office/powerpoint/2010/main" val="268876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Obdĺžnik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ĺžnik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bdĺžnik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ĺžnik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Obdĺžnik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Zaoblený obdĺžnik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Zaoblený obdĺžnik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bdĺžnik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bdĺžnik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bdĺžnik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Obdĺžnik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Nadpis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lang="sk-SK"/>
              <a:t>Upravte štýly predlohy textu</a:t>
            </a:r>
            <a:endParaRPr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a:t>Upravte štýl predlohy podnadpisov</a:t>
            </a:r>
            <a:endParaRPr lang="en-US"/>
          </a:p>
        </p:txBody>
      </p:sp>
      <p:sp>
        <p:nvSpPr>
          <p:cNvPr id="17" name="Zástupný symbol dátumu 27"/>
          <p:cNvSpPr>
            <a:spLocks noGrp="1"/>
          </p:cNvSpPr>
          <p:nvPr>
            <p:ph type="dt" sz="half" idx="10"/>
          </p:nvPr>
        </p:nvSpPr>
        <p:spPr>
          <a:xfrm>
            <a:off x="6705600" y="4206875"/>
            <a:ext cx="960438" cy="457200"/>
          </a:xfrm>
        </p:spPr>
        <p:txBody>
          <a:bodyPr/>
          <a:lstStyle>
            <a:lvl1pPr>
              <a:defRPr/>
            </a:lvl1pPr>
          </a:lstStyle>
          <a:p>
            <a:pPr>
              <a:defRPr/>
            </a:pPr>
            <a:fld id="{AB73B50A-5045-4DB0-9A3F-07C010F4BACD}" type="datetimeFigureOut">
              <a:rPr lang="sk-SK"/>
              <a:pPr>
                <a:defRPr/>
              </a:pPr>
              <a:t>5. 11. 2019</a:t>
            </a:fld>
            <a:endParaRPr lang="sk-SK"/>
          </a:p>
        </p:txBody>
      </p:sp>
      <p:sp>
        <p:nvSpPr>
          <p:cNvPr id="18" name="Zástupný symbol päty 16"/>
          <p:cNvSpPr>
            <a:spLocks noGrp="1"/>
          </p:cNvSpPr>
          <p:nvPr>
            <p:ph type="ftr" sz="quarter" idx="11"/>
          </p:nvPr>
        </p:nvSpPr>
        <p:spPr>
          <a:xfrm>
            <a:off x="5410200" y="4205288"/>
            <a:ext cx="1295400" cy="457200"/>
          </a:xfrm>
        </p:spPr>
        <p:txBody>
          <a:bodyPr/>
          <a:lstStyle>
            <a:lvl1pPr>
              <a:defRPr/>
            </a:lvl1pPr>
          </a:lstStyle>
          <a:p>
            <a:pPr>
              <a:defRPr/>
            </a:pPr>
            <a:endParaRPr lang="sk-SK"/>
          </a:p>
        </p:txBody>
      </p:sp>
      <p:sp>
        <p:nvSpPr>
          <p:cNvPr id="19" name="Zástupný symbol čísla snímky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EF6921F4-2109-4237-931B-7D63B96D2CF4}" type="slidenum">
              <a:rPr lang="sk-SK" altLang="sk-SK"/>
              <a:pPr>
                <a:defRPr/>
              </a:pPr>
              <a:t>‹#›</a:t>
            </a:fld>
            <a:endParaRPr lang="sk-SK" altLang="sk-SK"/>
          </a:p>
        </p:txBody>
      </p:sp>
    </p:spTree>
    <p:extLst>
      <p:ext uri="{BB962C8B-B14F-4D97-AF65-F5344CB8AC3E}">
        <p14:creationId xmlns:p14="http://schemas.microsoft.com/office/powerpoint/2010/main" val="148532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C2715279-108D-423F-8BAF-CB492BD9E84C}" type="datetimeFigureOut">
              <a:rPr lang="sk-SK"/>
              <a:pPr>
                <a:defRPr/>
              </a:pPr>
              <a:t>5. 11. 2019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2D81578A-5AD6-4EF8-9D7A-6FB9645DA12B}" type="slidenum">
              <a:rPr lang="sk-SK" altLang="sk-SK"/>
              <a:pPr>
                <a:defRPr/>
              </a:pPr>
              <a:t>‹#›</a:t>
            </a:fld>
            <a:endParaRPr lang="sk-SK" altLang="sk-SK"/>
          </a:p>
        </p:txBody>
      </p:sp>
    </p:spTree>
    <p:extLst>
      <p:ext uri="{BB962C8B-B14F-4D97-AF65-F5344CB8AC3E}">
        <p14:creationId xmlns:p14="http://schemas.microsoft.com/office/powerpoint/2010/main" val="71890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81800" y="1143000"/>
            <a:ext cx="1905000" cy="5486400"/>
          </a:xfrm>
        </p:spPr>
        <p:txBody>
          <a:bodyPr vert="eaVert"/>
          <a:lstStyle/>
          <a:p>
            <a:r>
              <a:rPr lang="sk-SK"/>
              <a:t>Upravte štýly predlohy textu</a:t>
            </a:r>
            <a:endParaRPr lang="en-US"/>
          </a:p>
        </p:txBody>
      </p:sp>
      <p:sp>
        <p:nvSpPr>
          <p:cNvPr id="3" name="Zástupný symbol zvislého textu 2"/>
          <p:cNvSpPr>
            <a:spLocks noGrp="1"/>
          </p:cNvSpPr>
          <p:nvPr>
            <p:ph type="body" orient="vert" idx="1"/>
          </p:nvPr>
        </p:nvSpPr>
        <p:spPr>
          <a:xfrm>
            <a:off x="457200" y="1143000"/>
            <a:ext cx="6248400" cy="5486400"/>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B7A05515-859C-441A-B5E7-26A98358D20B}" type="datetimeFigureOut">
              <a:rPr lang="sk-SK"/>
              <a:pPr>
                <a:defRPr/>
              </a:pPr>
              <a:t>5. 11. 2019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77B7FDDC-1DDE-4701-9BC1-C5716E7E6449}" type="slidenum">
              <a:rPr lang="sk-SK" altLang="sk-SK"/>
              <a:pPr>
                <a:defRPr/>
              </a:pPr>
              <a:t>‹#›</a:t>
            </a:fld>
            <a:endParaRPr lang="sk-SK" altLang="sk-SK"/>
          </a:p>
        </p:txBody>
      </p:sp>
    </p:spTree>
    <p:extLst>
      <p:ext uri="{BB962C8B-B14F-4D97-AF65-F5344CB8AC3E}">
        <p14:creationId xmlns:p14="http://schemas.microsoft.com/office/powerpoint/2010/main" val="160885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50D6275C-CCDF-4271-8ABA-BAD5A22E703F}" type="datetimeFigureOut">
              <a:rPr lang="sk-SK"/>
              <a:pPr>
                <a:defRPr/>
              </a:pPr>
              <a:t>5. 11. 2019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5369714F-7658-4F4F-BD65-FFE3E515E7DD}" type="slidenum">
              <a:rPr lang="sk-SK" altLang="sk-SK"/>
              <a:pPr>
                <a:defRPr/>
              </a:pPr>
              <a:t>‹#›</a:t>
            </a:fld>
            <a:endParaRPr lang="sk-SK" altLang="sk-SK"/>
          </a:p>
        </p:txBody>
      </p:sp>
    </p:spTree>
    <p:extLst>
      <p:ext uri="{BB962C8B-B14F-4D97-AF65-F5344CB8AC3E}">
        <p14:creationId xmlns:p14="http://schemas.microsoft.com/office/powerpoint/2010/main" val="13886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sk-SK"/>
              <a:t>Upravte štýly predlohy textu</a:t>
            </a:r>
            <a:endParaRPr lang="en-US"/>
          </a:p>
        </p:txBody>
      </p:sp>
      <p:sp>
        <p:nvSpPr>
          <p:cNvPr id="3" name="Zástupný symbol textu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k-SK"/>
              <a:t>Upravte štýl predlohy textu.</a:t>
            </a:r>
          </a:p>
        </p:txBody>
      </p:sp>
      <p:sp>
        <p:nvSpPr>
          <p:cNvPr id="4" name="Zástupný symbol dátumu 13"/>
          <p:cNvSpPr>
            <a:spLocks noGrp="1"/>
          </p:cNvSpPr>
          <p:nvPr>
            <p:ph type="dt" sz="half" idx="10"/>
          </p:nvPr>
        </p:nvSpPr>
        <p:spPr/>
        <p:txBody>
          <a:bodyPr/>
          <a:lstStyle>
            <a:lvl1pPr>
              <a:defRPr/>
            </a:lvl1pPr>
          </a:lstStyle>
          <a:p>
            <a:pPr>
              <a:defRPr/>
            </a:pPr>
            <a:fld id="{1034862C-3260-4F47-9B44-F2F0AE9D0D67}" type="datetimeFigureOut">
              <a:rPr lang="sk-SK"/>
              <a:pPr>
                <a:defRPr/>
              </a:pPr>
              <a:t>5. 11. 2019</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BC6B0B30-E5F1-4E94-B989-DE564F22B052}" type="slidenum">
              <a:rPr lang="sk-SK" altLang="sk-SK"/>
              <a:pPr>
                <a:defRPr/>
              </a:pPr>
              <a:t>‹#›</a:t>
            </a:fld>
            <a:endParaRPr lang="sk-SK" altLang="sk-SK"/>
          </a:p>
        </p:txBody>
      </p:sp>
    </p:spTree>
    <p:extLst>
      <p:ext uri="{BB962C8B-B14F-4D97-AF65-F5344CB8AC3E}">
        <p14:creationId xmlns:p14="http://schemas.microsoft.com/office/powerpoint/2010/main" val="163699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obsahu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CD475491-1812-49BE-8881-C42E33ADAF3B}" type="datetimeFigureOut">
              <a:rPr lang="sk-SK"/>
              <a:pPr>
                <a:defRPr/>
              </a:pPr>
              <a:t>5. 11. 2019</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149FC739-CFA6-4EA2-B28A-8C3742818777}" type="slidenum">
              <a:rPr lang="sk-SK" altLang="sk-SK"/>
              <a:pPr>
                <a:defRPr/>
              </a:pPr>
              <a:t>‹#›</a:t>
            </a:fld>
            <a:endParaRPr lang="sk-SK" altLang="sk-SK"/>
          </a:p>
        </p:txBody>
      </p:sp>
    </p:spTree>
    <p:extLst>
      <p:ext uri="{BB962C8B-B14F-4D97-AF65-F5344CB8AC3E}">
        <p14:creationId xmlns:p14="http://schemas.microsoft.com/office/powerpoint/2010/main" val="421362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lstStyle>
            <a:lvl1pPr>
              <a:defRPr sz="4000" b="0" i="0" cap="none" baseline="0"/>
            </a:lvl1pPr>
          </a:lstStyle>
          <a:p>
            <a:r>
              <a:rPr lang="sk-SK"/>
              <a:t>Upravte štýly predlohy textu</a:t>
            </a:r>
            <a:endParaRPr lang="en-US"/>
          </a:p>
        </p:txBody>
      </p:sp>
      <p:sp>
        <p:nvSpPr>
          <p:cNvPr id="3" name="Zástupný symbol tex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k-SK"/>
              <a:t>Upravte štýl predlohy textu.</a:t>
            </a:r>
          </a:p>
        </p:txBody>
      </p:sp>
      <p:sp>
        <p:nvSpPr>
          <p:cNvPr id="4" name="Zástupný symbol textu 3"/>
          <p:cNvSpPr>
            <a:spLocks noGrp="1"/>
          </p:cNvSpPr>
          <p:nvPr>
            <p:ph type="body" sz="half" idx="3"/>
          </p:nvPr>
        </p:nvSpPr>
        <p:spPr>
          <a:xfrm>
            <a:off x="4721227"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k-SK"/>
              <a:t>Upravte štýl predlohy textu.</a:t>
            </a:r>
          </a:p>
        </p:txBody>
      </p:sp>
      <p:sp>
        <p:nvSpPr>
          <p:cNvPr id="5" name="Zástupný symbol obsah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symbol obsahu 5"/>
          <p:cNvSpPr>
            <a:spLocks noGrp="1"/>
          </p:cNvSpPr>
          <p:nvPr>
            <p:ph sz="quarter" idx="4"/>
          </p:nvPr>
        </p:nvSpPr>
        <p:spPr>
          <a:xfrm>
            <a:off x="4718307" y="2708519"/>
            <a:ext cx="4041775" cy="3886200"/>
          </a:xfrm>
        </p:spPr>
        <p:txBody>
          <a:bodyPr/>
          <a:lstStyle>
            <a:lvl1pPr>
              <a:defRPr sz="2000"/>
            </a:lvl1pPr>
            <a:lvl2pPr>
              <a:defRPr sz="2000"/>
            </a:lvl2pPr>
            <a:lvl3pPr>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Zástupný symbol dátumu 25"/>
          <p:cNvSpPr>
            <a:spLocks noGrp="1"/>
          </p:cNvSpPr>
          <p:nvPr>
            <p:ph type="dt" sz="half" idx="10"/>
          </p:nvPr>
        </p:nvSpPr>
        <p:spPr/>
        <p:txBody>
          <a:bodyPr rtlCol="0"/>
          <a:lstStyle>
            <a:lvl1pPr>
              <a:defRPr/>
            </a:lvl1pPr>
          </a:lstStyle>
          <a:p>
            <a:pPr>
              <a:defRPr/>
            </a:pPr>
            <a:fld id="{09C120C7-BF9C-4EA9-ADC8-603C76A08759}" type="datetimeFigureOut">
              <a:rPr lang="sk-SK"/>
              <a:pPr>
                <a:defRPr/>
              </a:pPr>
              <a:t>5. 11. 2019</a:t>
            </a:fld>
            <a:endParaRPr lang="sk-SK"/>
          </a:p>
        </p:txBody>
      </p:sp>
      <p:sp>
        <p:nvSpPr>
          <p:cNvPr id="8" name="Zástupný symbol čísla snímky 26"/>
          <p:cNvSpPr>
            <a:spLocks noGrp="1"/>
          </p:cNvSpPr>
          <p:nvPr>
            <p:ph type="sldNum" sz="quarter" idx="11"/>
          </p:nvPr>
        </p:nvSpPr>
        <p:spPr/>
        <p:txBody>
          <a:bodyPr/>
          <a:lstStyle>
            <a:lvl1pPr>
              <a:defRPr/>
            </a:lvl1pPr>
          </a:lstStyle>
          <a:p>
            <a:pPr>
              <a:defRPr/>
            </a:pPr>
            <a:fld id="{A962BA46-86AC-418C-A530-276D7C45FF32}" type="slidenum">
              <a:rPr lang="sk-SK" altLang="sk-SK"/>
              <a:pPr>
                <a:defRPr/>
              </a:pPr>
              <a:t>‹#›</a:t>
            </a:fld>
            <a:endParaRPr lang="sk-SK" altLang="sk-SK"/>
          </a:p>
        </p:txBody>
      </p:sp>
      <p:sp>
        <p:nvSpPr>
          <p:cNvPr id="9" name="Zástupný symbol päty 27"/>
          <p:cNvSpPr>
            <a:spLocks noGrp="1"/>
          </p:cNvSpPr>
          <p:nvPr>
            <p:ph type="ftr" sz="quarter" idx="12"/>
          </p:nvPr>
        </p:nvSpPr>
        <p:spPr/>
        <p:txBody>
          <a:bodyPr rtlCol="0"/>
          <a:lstStyle>
            <a:lvl1pPr>
              <a:defRPr/>
            </a:lvl1pPr>
          </a:lstStyle>
          <a:p>
            <a:pPr>
              <a:defRPr/>
            </a:pPr>
            <a:endParaRPr lang="sk-SK"/>
          </a:p>
        </p:txBody>
      </p:sp>
    </p:spTree>
    <p:extLst>
      <p:ext uri="{BB962C8B-B14F-4D97-AF65-F5344CB8AC3E}">
        <p14:creationId xmlns:p14="http://schemas.microsoft.com/office/powerpoint/2010/main" val="37877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lstStyle>
            <a:lvl1pPr>
              <a:defRPr sz="4000">
                <a:solidFill>
                  <a:schemeClr val="tx2"/>
                </a:solidFill>
              </a:defRPr>
            </a:lvl1pPr>
          </a:lstStyle>
          <a:p>
            <a:r>
              <a:rPr lang="sk-SK"/>
              <a:t>Upravte štýly predlohy textu</a:t>
            </a:r>
            <a:endParaRPr lang="en-US"/>
          </a:p>
        </p:txBody>
      </p:sp>
      <p:sp>
        <p:nvSpPr>
          <p:cNvPr id="3" name="Zástupný symbol dátumu 2"/>
          <p:cNvSpPr>
            <a:spLocks noGrp="1"/>
          </p:cNvSpPr>
          <p:nvPr>
            <p:ph type="dt" sz="half" idx="10"/>
          </p:nvPr>
        </p:nvSpPr>
        <p:spPr>
          <a:xfrm>
            <a:off x="6583363" y="612775"/>
            <a:ext cx="957262" cy="457200"/>
          </a:xfrm>
        </p:spPr>
        <p:txBody>
          <a:bodyPr/>
          <a:lstStyle>
            <a:lvl1pPr>
              <a:defRPr/>
            </a:lvl1pPr>
          </a:lstStyle>
          <a:p>
            <a:pPr>
              <a:defRPr/>
            </a:pPr>
            <a:fld id="{8B537A04-B74D-43ED-A980-DD529BE93895}" type="datetimeFigureOut">
              <a:rPr lang="sk-SK"/>
              <a:pPr>
                <a:defRPr/>
              </a:pPr>
              <a:t>5. 11. 2019</a:t>
            </a:fld>
            <a:endParaRPr lang="sk-SK"/>
          </a:p>
        </p:txBody>
      </p:sp>
      <p:sp>
        <p:nvSpPr>
          <p:cNvPr id="4" name="Zástupný symbol päty 3"/>
          <p:cNvSpPr>
            <a:spLocks noGrp="1"/>
          </p:cNvSpPr>
          <p:nvPr>
            <p:ph type="ftr" sz="quarter" idx="11"/>
          </p:nvPr>
        </p:nvSpPr>
        <p:spPr/>
        <p:txBody>
          <a:bodyPr/>
          <a:lstStyle>
            <a:lvl1pPr>
              <a:defRPr/>
            </a:lvl1pPr>
          </a:lstStyle>
          <a:p>
            <a:pPr>
              <a:defRPr/>
            </a:pPr>
            <a:endParaRPr lang="sk-SK"/>
          </a:p>
        </p:txBody>
      </p:sp>
      <p:sp>
        <p:nvSpPr>
          <p:cNvPr id="5" name="Zástupný symbol čísla snímky 4"/>
          <p:cNvSpPr>
            <a:spLocks noGrp="1"/>
          </p:cNvSpPr>
          <p:nvPr>
            <p:ph type="sldNum" sz="quarter" idx="12"/>
          </p:nvPr>
        </p:nvSpPr>
        <p:spPr/>
        <p:txBody>
          <a:bodyPr/>
          <a:lstStyle>
            <a:lvl1pPr>
              <a:defRPr/>
            </a:lvl1pPr>
          </a:lstStyle>
          <a:p>
            <a:pPr>
              <a:defRPr/>
            </a:pPr>
            <a:fld id="{DBE09BDE-A59E-4966-8A99-846E458479A3}" type="slidenum">
              <a:rPr lang="sk-SK" altLang="sk-SK"/>
              <a:pPr>
                <a:defRPr/>
              </a:pPr>
              <a:t>‹#›</a:t>
            </a:fld>
            <a:endParaRPr lang="sk-SK" altLang="sk-SK"/>
          </a:p>
        </p:txBody>
      </p:sp>
    </p:spTree>
    <p:extLst>
      <p:ext uri="{BB962C8B-B14F-4D97-AF65-F5344CB8AC3E}">
        <p14:creationId xmlns:p14="http://schemas.microsoft.com/office/powerpoint/2010/main" val="36907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3"/>
          <p:cNvSpPr>
            <a:spLocks noGrp="1"/>
          </p:cNvSpPr>
          <p:nvPr>
            <p:ph type="dt" sz="half" idx="10"/>
          </p:nvPr>
        </p:nvSpPr>
        <p:spPr/>
        <p:txBody>
          <a:bodyPr/>
          <a:lstStyle>
            <a:lvl1pPr>
              <a:defRPr/>
            </a:lvl1pPr>
          </a:lstStyle>
          <a:p>
            <a:pPr>
              <a:defRPr/>
            </a:pPr>
            <a:fld id="{1DB40F83-1900-4DD8-8E32-9DC5708658EA}" type="datetimeFigureOut">
              <a:rPr lang="sk-SK"/>
              <a:pPr>
                <a:defRPr/>
              </a:pPr>
              <a:t>5. 11. 2019</a:t>
            </a:fld>
            <a:endParaRPr lang="sk-SK"/>
          </a:p>
        </p:txBody>
      </p:sp>
      <p:sp>
        <p:nvSpPr>
          <p:cNvPr id="3" name="Zástupný symbol päty 2"/>
          <p:cNvSpPr>
            <a:spLocks noGrp="1"/>
          </p:cNvSpPr>
          <p:nvPr>
            <p:ph type="ftr" sz="quarter" idx="11"/>
          </p:nvPr>
        </p:nvSpPr>
        <p:spPr/>
        <p:txBody>
          <a:bodyPr/>
          <a:lstStyle>
            <a:lvl1pPr>
              <a:defRPr/>
            </a:lvl1pPr>
          </a:lstStyle>
          <a:p>
            <a:pPr>
              <a:defRPr/>
            </a:pPr>
            <a:endParaRPr lang="sk-SK"/>
          </a:p>
        </p:txBody>
      </p:sp>
      <p:sp>
        <p:nvSpPr>
          <p:cNvPr id="4" name="Zástupný symbol čísla snímky 22"/>
          <p:cNvSpPr>
            <a:spLocks noGrp="1"/>
          </p:cNvSpPr>
          <p:nvPr>
            <p:ph type="sldNum" sz="quarter" idx="12"/>
          </p:nvPr>
        </p:nvSpPr>
        <p:spPr/>
        <p:txBody>
          <a:bodyPr/>
          <a:lstStyle>
            <a:lvl1pPr>
              <a:defRPr/>
            </a:lvl1pPr>
          </a:lstStyle>
          <a:p>
            <a:pPr>
              <a:defRPr/>
            </a:pPr>
            <a:fld id="{93E83D97-A12F-4914-B164-94311885B52A}" type="slidenum">
              <a:rPr lang="sk-SK" altLang="sk-SK"/>
              <a:pPr>
                <a:defRPr/>
              </a:pPr>
              <a:t>‹#›</a:t>
            </a:fld>
            <a:endParaRPr lang="sk-SK" altLang="sk-SK"/>
          </a:p>
        </p:txBody>
      </p:sp>
    </p:spTree>
    <p:extLst>
      <p:ext uri="{BB962C8B-B14F-4D97-AF65-F5344CB8AC3E}">
        <p14:creationId xmlns:p14="http://schemas.microsoft.com/office/powerpoint/2010/main" val="45174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lang="sk-SK"/>
              <a:t>Upravte štýly predlohy textu</a:t>
            </a:r>
            <a:endParaRPr lang="en-US"/>
          </a:p>
        </p:txBody>
      </p:sp>
      <p:sp>
        <p:nvSpPr>
          <p:cNvPr id="3" name="Zástupný symbol tex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sk-SK"/>
              <a:t>Upravte štýl predlohy textu.</a:t>
            </a:r>
          </a:p>
        </p:txBody>
      </p:sp>
      <p:sp>
        <p:nvSpPr>
          <p:cNvPr id="4" name="Zástupný symbol obsah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343A81D5-24CC-47D3-B7FF-B94D749F5885}" type="datetimeFigureOut">
              <a:rPr lang="sk-SK"/>
              <a:pPr>
                <a:defRPr/>
              </a:pPr>
              <a:t>5. 11. 2019</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D0EFCD32-173B-459B-B735-F1480600773B}" type="slidenum">
              <a:rPr lang="sk-SK" altLang="sk-SK"/>
              <a:pPr>
                <a:defRPr/>
              </a:pPr>
              <a:t>‹#›</a:t>
            </a:fld>
            <a:endParaRPr lang="sk-SK" altLang="sk-SK"/>
          </a:p>
        </p:txBody>
      </p:sp>
    </p:spTree>
    <p:extLst>
      <p:ext uri="{BB962C8B-B14F-4D97-AF65-F5344CB8AC3E}">
        <p14:creationId xmlns:p14="http://schemas.microsoft.com/office/powerpoint/2010/main" val="29262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440436" y="1109162"/>
            <a:ext cx="586803" cy="4681637"/>
          </a:xfrm>
        </p:spPr>
        <p:txBody>
          <a:bodyPr vert="vert270" lIns="45720" tIns="0" rIns="45720" anchor="t"/>
          <a:lstStyle>
            <a:lvl1pPr algn="ctr">
              <a:buNone/>
              <a:defRPr sz="2000" b="1"/>
            </a:lvl1pPr>
          </a:lstStyle>
          <a:p>
            <a:r>
              <a:rPr lang="sk-SK"/>
              <a:t>Upravte štýly predlohy textu</a:t>
            </a:r>
            <a:endParaRPr lang="en-US"/>
          </a:p>
        </p:txBody>
      </p:sp>
      <p:sp>
        <p:nvSpPr>
          <p:cNvPr id="3" name="Zástupný symbol obrázka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sk-SK" noProof="0"/>
              <a:t>Ak chcete pridať obrázok, kliknite na ikonu</a:t>
            </a:r>
            <a:endParaRPr lang="en-US" noProof="0" dirty="0"/>
          </a:p>
        </p:txBody>
      </p:sp>
      <p:sp>
        <p:nvSpPr>
          <p:cNvPr id="4" name="Zástupný symbol textu 3"/>
          <p:cNvSpPr>
            <a:spLocks noGrp="1"/>
          </p:cNvSpPr>
          <p:nvPr>
            <p:ph type="body" sz="half" idx="2"/>
          </p:nvPr>
        </p:nvSpPr>
        <p:spPr>
          <a:xfrm>
            <a:off x="6088443" y="3274310"/>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sk-SK"/>
              <a:t>Upravte štýl predlohy textu.</a:t>
            </a:r>
          </a:p>
        </p:txBody>
      </p:sp>
      <p:sp>
        <p:nvSpPr>
          <p:cNvPr id="5" name="Zástupný symbol dátumu 13"/>
          <p:cNvSpPr>
            <a:spLocks noGrp="1"/>
          </p:cNvSpPr>
          <p:nvPr>
            <p:ph type="dt" sz="half" idx="10"/>
          </p:nvPr>
        </p:nvSpPr>
        <p:spPr/>
        <p:txBody>
          <a:bodyPr/>
          <a:lstStyle>
            <a:lvl1pPr>
              <a:defRPr/>
            </a:lvl1pPr>
          </a:lstStyle>
          <a:p>
            <a:pPr>
              <a:defRPr/>
            </a:pPr>
            <a:fld id="{113BDB2E-95C0-45F2-97AE-6254E16177D2}" type="datetimeFigureOut">
              <a:rPr lang="sk-SK"/>
              <a:pPr>
                <a:defRPr/>
              </a:pPr>
              <a:t>5. 11. 2019</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F4A6CEEF-A574-4251-9387-42249F54501C}" type="slidenum">
              <a:rPr lang="sk-SK" altLang="sk-SK"/>
              <a:pPr>
                <a:defRPr/>
              </a:pPr>
              <a:t>‹#›</a:t>
            </a:fld>
            <a:endParaRPr lang="sk-SK" altLang="sk-SK"/>
          </a:p>
        </p:txBody>
      </p:sp>
    </p:spTree>
    <p:extLst>
      <p:ext uri="{BB962C8B-B14F-4D97-AF65-F5344CB8AC3E}">
        <p14:creationId xmlns:p14="http://schemas.microsoft.com/office/powerpoint/2010/main" val="168856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Obdĺžnik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Obdĺžnik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Obdĺžnik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Obdĺžnik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Obdĺžnik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Zaoblený obdĺžnik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Zaoblený obdĺžnik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Obdĺžnik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Obdĺžnik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Obdĺžnik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Obdĺžnik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Obdĺžnik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Obdĺžnik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Zástupný symbol nadpisu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Upravte štýly predlohy textu</a:t>
            </a:r>
            <a:endParaRPr lang="en-US" altLang="sk-SK"/>
          </a:p>
        </p:txBody>
      </p:sp>
      <p:sp>
        <p:nvSpPr>
          <p:cNvPr id="1040" name="Zástupný symbol textu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endParaRPr lang="en-US" altLang="sk-SK"/>
          </a:p>
        </p:txBody>
      </p:sp>
      <p:sp>
        <p:nvSpPr>
          <p:cNvPr id="14" name="Zástupný symbol dátumu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Arial" charset="0"/>
              </a:defRPr>
            </a:lvl1pPr>
          </a:lstStyle>
          <a:p>
            <a:pPr>
              <a:defRPr/>
            </a:pPr>
            <a:fld id="{0AB25591-FF4E-4994-A36E-40686799D299}" type="datetimeFigureOut">
              <a:rPr lang="sk-SK"/>
              <a:pPr>
                <a:defRPr/>
              </a:pPr>
              <a:t>5. 11. 2019</a:t>
            </a:fld>
            <a:endParaRPr lang="sk-SK"/>
          </a:p>
        </p:txBody>
      </p:sp>
      <p:sp>
        <p:nvSpPr>
          <p:cNvPr id="3" name="Zástupný symbol päty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Arial" charset="0"/>
              </a:defRPr>
            </a:lvl1pPr>
          </a:lstStyle>
          <a:p>
            <a:pPr>
              <a:defRPr/>
            </a:pPr>
            <a:endParaRPr lang="sk-SK"/>
          </a:p>
        </p:txBody>
      </p:sp>
      <p:sp>
        <p:nvSpPr>
          <p:cNvPr id="23" name="Zástupný symbol čísla snímky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75CE46FA-6EA8-4C34-8BE2-191CAE474530}"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4515" r:id="rId1"/>
    <p:sldLayoutId id="2147484507" r:id="rId2"/>
    <p:sldLayoutId id="2147484508" r:id="rId3"/>
    <p:sldLayoutId id="2147484509" r:id="rId4"/>
    <p:sldLayoutId id="2147484516" r:id="rId5"/>
    <p:sldLayoutId id="2147484517" r:id="rId6"/>
    <p:sldLayoutId id="2147484510" r:id="rId7"/>
    <p:sldLayoutId id="2147484511" r:id="rId8"/>
    <p:sldLayoutId id="2147484512" r:id="rId9"/>
    <p:sldLayoutId id="2147484513" r:id="rId10"/>
    <p:sldLayoutId id="214748451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po.statistics.s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ulture.gov.sk/extdoc/4426/EVIDENCIA_CNS" TargetMode="External"/><Relationship Id="rId2" Type="http://schemas.openxmlformats.org/officeDocument/2006/relationships/hyperlink" Target="https://rpo.statistics.sk/"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justice.gov.sk/PortalApp/ObchodnyVestnik/Web/Zoznam.asp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esluzby.genpro.gov.sk/zoznam-odsudenych-pravnickych-osob"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mpsr.sk/index.php?navID=1121&amp;navID2=1121&amp;sID=67&amp;id=10956"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mpsr.sk/download.php?fID=16317"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ec.europa.eu/competition/state_aid/studies_reports/recovery.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statnapomoc.sk/wp-content/uploads/2015/08/Jediny-podnik.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ctrTitle"/>
          </p:nvPr>
        </p:nvSpPr>
        <p:spPr>
          <a:xfrm>
            <a:off x="251520" y="-88865"/>
            <a:ext cx="8678876" cy="3723209"/>
          </a:xfrm>
        </p:spPr>
        <p:txBody>
          <a:bodyPr/>
          <a:lstStyle/>
          <a:p>
            <a:pPr eaLnBrk="1" hangingPunct="1"/>
            <a:r>
              <a:rPr lang="sk-SK" altLang="sk-SK" sz="4000" b="1" dirty="0"/>
              <a:t>Integrovaný regionálny operačný </a:t>
            </a:r>
            <a:br>
              <a:rPr lang="sk-SK" altLang="sk-SK" sz="4000" b="1" dirty="0"/>
            </a:br>
            <a:r>
              <a:rPr lang="sk-SK" altLang="sk-SK" sz="4000" b="1" dirty="0"/>
              <a:t>program </a:t>
            </a:r>
            <a:r>
              <a:rPr lang="en-US" altLang="sk-SK" sz="4000" b="1" dirty="0"/>
              <a:t>2014 – 2020</a:t>
            </a:r>
            <a:r>
              <a:rPr lang="sk-SK" altLang="sk-SK" sz="4000" b="1" dirty="0"/>
              <a:t> </a:t>
            </a:r>
            <a:br>
              <a:rPr lang="sk-SK" altLang="sk-SK" sz="4000" b="1" dirty="0"/>
            </a:br>
            <a:r>
              <a:rPr lang="sk-SK" altLang="sk-SK" sz="2500" b="1" dirty="0"/>
              <a:t>Školenie pre MAS </a:t>
            </a:r>
            <a:br>
              <a:rPr lang="sk-SK" altLang="sk-SK" sz="2500" b="1" dirty="0"/>
            </a:br>
            <a:r>
              <a:rPr lang="sk-SK" altLang="sk-SK" sz="2500" b="1" dirty="0"/>
              <a:t>Výzva MAS</a:t>
            </a:r>
            <a:r>
              <a:rPr lang="sk-SK" sz="2500" i="1" dirty="0"/>
              <a:t/>
            </a:r>
            <a:br>
              <a:rPr lang="sk-SK" sz="2500" i="1" dirty="0"/>
            </a:br>
            <a:endParaRPr lang="en-US" altLang="sk-SK" sz="2500" i="1" dirty="0"/>
          </a:p>
        </p:txBody>
      </p:sp>
      <p:pic>
        <p:nvPicPr>
          <p:cNvPr id="2049" name="Obrázok 1" descr="logo IROP 2014-2020_verzia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79599"/>
            <a:ext cx="1224136" cy="10328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ázok 2" descr="http://www.euroregion-tatry.eu/_pliki/flaga_UE+unia_europejska_EFRR_z_lewej_SK%2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537428"/>
            <a:ext cx="2630205" cy="7391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970138"/>
            <a:ext cx="1944216" cy="1887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
        <p:nvSpPr>
          <p:cNvPr id="3" name="BlokTextu 2"/>
          <p:cNvSpPr txBox="1"/>
          <p:nvPr/>
        </p:nvSpPr>
        <p:spPr>
          <a:xfrm>
            <a:off x="5796135" y="4312853"/>
            <a:ext cx="3134261" cy="646331"/>
          </a:xfrm>
          <a:prstGeom prst="rect">
            <a:avLst/>
          </a:prstGeom>
          <a:noFill/>
        </p:spPr>
        <p:txBody>
          <a:bodyPr wrap="square" rtlCol="0">
            <a:spAutoFit/>
          </a:bodyPr>
          <a:lstStyle/>
          <a:p>
            <a:pPr algn="r"/>
            <a:r>
              <a:rPr lang="sk-SK" dirty="0"/>
              <a:t>Bratislava</a:t>
            </a:r>
          </a:p>
          <a:p>
            <a:pPr algn="r"/>
            <a:r>
              <a:rPr lang="sk-SK" dirty="0"/>
              <a:t>16.5.2019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51520" y="662894"/>
            <a:ext cx="8229600" cy="5790442"/>
          </a:xfrm>
        </p:spPr>
        <p:txBody>
          <a:bodyPr/>
          <a:lstStyle/>
          <a:p>
            <a:r>
              <a:rPr lang="sk-SK" sz="2000" b="1" dirty="0">
                <a:solidFill>
                  <a:srgbClr val="00B050"/>
                </a:solidFill>
              </a:rPr>
              <a:t>5.1.1. </a:t>
            </a:r>
            <a:r>
              <a:rPr lang="sk-SK" sz="2000" b="1" dirty="0" smtClean="0">
                <a:solidFill>
                  <a:srgbClr val="00B050"/>
                </a:solidFill>
              </a:rPr>
              <a:t>Neoprávnené </a:t>
            </a:r>
            <a:r>
              <a:rPr lang="sk-SK" sz="2000" b="1" dirty="0">
                <a:solidFill>
                  <a:srgbClr val="00B050"/>
                </a:solidFill>
              </a:rPr>
              <a:t>oblasti podpory:</a:t>
            </a:r>
          </a:p>
          <a:p>
            <a:r>
              <a:rPr lang="sk-SK" sz="1800" dirty="0"/>
              <a:t>Podpora </a:t>
            </a:r>
            <a:r>
              <a:rPr lang="sk-SK" sz="1800" dirty="0" smtClean="0"/>
              <a:t>sa </a:t>
            </a:r>
            <a:r>
              <a:rPr lang="sk-SK" sz="1800" u="sng" dirty="0" smtClean="0">
                <a:solidFill>
                  <a:srgbClr val="FF0000"/>
                </a:solidFill>
              </a:rPr>
              <a:t>nevzťahuje</a:t>
            </a:r>
            <a:r>
              <a:rPr lang="sk-SK" sz="1800" dirty="0" smtClean="0"/>
              <a:t> na nasledovné oblasti SK NACE:</a:t>
            </a:r>
            <a:endParaRPr lang="sk-SK" sz="1800" dirty="0"/>
          </a:p>
          <a:p>
            <a:pPr marL="109537" indent="0">
              <a:buNone/>
            </a:pPr>
            <a:endParaRPr lang="sk-SK" sz="1800" b="1" u="sng" dirty="0"/>
          </a:p>
          <a:p>
            <a:pPr marL="109537" indent="0">
              <a:buNone/>
            </a:pPr>
            <a:r>
              <a:rPr lang="sk-SK" sz="1800" b="1" u="sng" dirty="0" smtClean="0">
                <a:solidFill>
                  <a:srgbClr val="7030A0"/>
                </a:solidFill>
              </a:rPr>
              <a:t>Sekcia A – Poľnohospodárstvo, lesníctvo a rybolov – celá sekcia neoprávnená</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B – Ťažba a dobývanie </a:t>
            </a:r>
            <a:r>
              <a:rPr lang="sk-SK" sz="1800" b="1" u="sng" dirty="0">
                <a:solidFill>
                  <a:srgbClr val="7030A0"/>
                </a:solidFill>
              </a:rPr>
              <a:t>– neoprávnené sú nasledovné divízie</a:t>
            </a:r>
          </a:p>
          <a:p>
            <a:pPr marL="109537" indent="0">
              <a:buNone/>
            </a:pPr>
            <a:r>
              <a:rPr lang="sk-SK" sz="1800" dirty="0">
                <a:solidFill>
                  <a:srgbClr val="7030A0"/>
                </a:solidFill>
              </a:rPr>
              <a:t>Divízia </a:t>
            </a:r>
            <a:r>
              <a:rPr lang="sk-SK" sz="1800" dirty="0" smtClean="0">
                <a:solidFill>
                  <a:srgbClr val="7030A0"/>
                </a:solidFill>
              </a:rPr>
              <a:t>05 – Ťažba uhlia a lignitu</a:t>
            </a:r>
            <a:endParaRPr lang="sk-SK" sz="1800" dirty="0">
              <a:solidFill>
                <a:srgbClr val="7030A0"/>
              </a:solidFill>
            </a:endParaRPr>
          </a:p>
          <a:p>
            <a:pPr marL="109537" indent="0">
              <a:buNone/>
            </a:pPr>
            <a:r>
              <a:rPr lang="sk-SK" sz="1800" dirty="0">
                <a:solidFill>
                  <a:srgbClr val="7030A0"/>
                </a:solidFill>
              </a:rPr>
              <a:t>Divízia </a:t>
            </a:r>
            <a:r>
              <a:rPr lang="sk-SK" sz="1800" dirty="0" smtClean="0">
                <a:solidFill>
                  <a:srgbClr val="7030A0"/>
                </a:solidFill>
              </a:rPr>
              <a:t>06 – Ťažba ropy a zemného plynu</a:t>
            </a:r>
            <a:endParaRPr lang="sk-SK" sz="1800" dirty="0">
              <a:solidFill>
                <a:srgbClr val="7030A0"/>
              </a:solidFill>
            </a:endParaRPr>
          </a:p>
          <a:p>
            <a:pPr marL="109537" indent="0">
              <a:buNone/>
            </a:pPr>
            <a:r>
              <a:rPr lang="sk-SK" sz="1800" dirty="0">
                <a:solidFill>
                  <a:srgbClr val="7030A0"/>
                </a:solidFill>
              </a:rPr>
              <a:t>Divízia </a:t>
            </a:r>
            <a:r>
              <a:rPr lang="sk-SK" sz="1800" dirty="0" smtClean="0">
                <a:solidFill>
                  <a:srgbClr val="7030A0"/>
                </a:solidFill>
              </a:rPr>
              <a:t>07 – Dobývanie kovových rúd</a:t>
            </a:r>
            <a:endParaRPr lang="sk-SK" sz="1800" dirty="0">
              <a:solidFill>
                <a:srgbClr val="7030A0"/>
              </a:solidFill>
            </a:endParaRP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C – Priemyselná výroba – neoprávnené sú nasledovné divízie</a:t>
            </a:r>
          </a:p>
          <a:p>
            <a:pPr marL="109537" indent="0">
              <a:buNone/>
            </a:pPr>
            <a:r>
              <a:rPr lang="sk-SK" sz="1800" dirty="0" smtClean="0">
                <a:solidFill>
                  <a:srgbClr val="7030A0"/>
                </a:solidFill>
              </a:rPr>
              <a:t>Divízia 10 – Výroba potravín</a:t>
            </a:r>
          </a:p>
          <a:p>
            <a:pPr marL="109537" indent="0">
              <a:buNone/>
            </a:pPr>
            <a:r>
              <a:rPr lang="sk-SK" sz="1800" dirty="0" smtClean="0">
                <a:solidFill>
                  <a:srgbClr val="7030A0"/>
                </a:solidFill>
              </a:rPr>
              <a:t>Divízia 11 – Výroba nápojov</a:t>
            </a:r>
          </a:p>
          <a:p>
            <a:pPr marL="109537" indent="0">
              <a:buNone/>
            </a:pPr>
            <a:r>
              <a:rPr lang="sk-SK" sz="1800" dirty="0" smtClean="0">
                <a:solidFill>
                  <a:srgbClr val="7030A0"/>
                </a:solidFill>
              </a:rPr>
              <a:t>Divízia 12 – Výroba tabakových nápojov</a:t>
            </a:r>
          </a:p>
          <a:p>
            <a:pPr marL="109537" indent="0">
              <a:buNone/>
            </a:pPr>
            <a:r>
              <a:rPr lang="sk-SK" sz="1800" dirty="0" smtClean="0">
                <a:solidFill>
                  <a:srgbClr val="7030A0"/>
                </a:solidFill>
              </a:rPr>
              <a:t>Divízia 19 – Výroba koksu a rafinovaných ropných produktov</a:t>
            </a:r>
          </a:p>
          <a:p>
            <a:pPr marL="109537" indent="0">
              <a:buNone/>
            </a:pPr>
            <a:r>
              <a:rPr lang="sk-SK" sz="1800" b="1" u="sng" dirty="0" smtClean="0">
                <a:solidFill>
                  <a:srgbClr val="7030A0"/>
                </a:solidFill>
              </a:rPr>
              <a:t> </a:t>
            </a:r>
          </a:p>
          <a:p>
            <a:pPr marL="109537" indent="0">
              <a:buNone/>
            </a:pPr>
            <a:r>
              <a:rPr lang="sk-SK" sz="1800" b="1" u="sng" dirty="0">
                <a:solidFill>
                  <a:srgbClr val="7030A0"/>
                </a:solidFill>
              </a:rPr>
              <a:t>Sekcia </a:t>
            </a:r>
            <a:r>
              <a:rPr lang="sk-SK" sz="1800" b="1" u="sng" dirty="0" smtClean="0">
                <a:solidFill>
                  <a:srgbClr val="7030A0"/>
                </a:solidFill>
              </a:rPr>
              <a:t>D </a:t>
            </a:r>
            <a:r>
              <a:rPr lang="sk-SK" sz="1800" b="1" u="sng" dirty="0">
                <a:solidFill>
                  <a:srgbClr val="7030A0"/>
                </a:solidFill>
              </a:rPr>
              <a:t>– </a:t>
            </a:r>
            <a:r>
              <a:rPr lang="sk-SK" sz="1800" b="1" u="sng" dirty="0" smtClean="0">
                <a:solidFill>
                  <a:srgbClr val="7030A0"/>
                </a:solidFill>
              </a:rPr>
              <a:t>Dodávka elektriny, plynu, pary a studeného vzduchu – </a:t>
            </a:r>
            <a:r>
              <a:rPr lang="sk-SK" sz="1800" b="1" u="sng" dirty="0">
                <a:solidFill>
                  <a:srgbClr val="7030A0"/>
                </a:solidFill>
              </a:rPr>
              <a:t>celá sekcia neoprávnená</a:t>
            </a:r>
          </a:p>
          <a:p>
            <a:pPr marL="109537" indent="0">
              <a:buNone/>
            </a:pPr>
            <a:endParaRPr lang="sk-SK" sz="1800" b="1" u="sng" dirty="0">
              <a:solidFill>
                <a:srgbClr val="7030A0"/>
              </a:solidFill>
            </a:endParaRPr>
          </a:p>
          <a:p>
            <a:pPr marL="109537" indent="0">
              <a:buNone/>
            </a:pPr>
            <a:endParaRPr lang="sk-SK" sz="1800" dirty="0"/>
          </a:p>
          <a:p>
            <a:pPr marL="109537" indent="0">
              <a:buNone/>
            </a:pPr>
            <a:endParaRPr lang="sk-SK" sz="1800" dirty="0"/>
          </a:p>
        </p:txBody>
      </p:sp>
    </p:spTree>
    <p:extLst>
      <p:ext uri="{BB962C8B-B14F-4D97-AF65-F5344CB8AC3E}">
        <p14:creationId xmlns:p14="http://schemas.microsoft.com/office/powerpoint/2010/main" val="22340325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196975"/>
            <a:ext cx="8229600" cy="5544393"/>
          </a:xfrm>
        </p:spPr>
        <p:txBody>
          <a:bodyPr/>
          <a:lstStyle/>
          <a:p>
            <a:pPr marL="109537" indent="0">
              <a:spcBef>
                <a:spcPct val="0"/>
              </a:spcBef>
              <a:buFont typeface="Georgia" pitchFamily="18" charset="0"/>
              <a:buNone/>
              <a:defRPr/>
            </a:pPr>
            <a:endParaRPr lang="sk-SK" sz="2400" b="1" dirty="0">
              <a:solidFill>
                <a:schemeClr val="accent2"/>
              </a:solidFill>
            </a:endParaRPr>
          </a:p>
          <a:p>
            <a:pPr marL="109537" indent="0">
              <a:spcBef>
                <a:spcPct val="0"/>
              </a:spcBef>
              <a:buFont typeface="Georgia" pitchFamily="18" charset="0"/>
              <a:buNone/>
              <a:defRPr/>
            </a:pPr>
            <a:endParaRPr lang="sk-SK" sz="2400" b="1" dirty="0">
              <a:solidFill>
                <a:schemeClr val="accent2"/>
              </a:solidFill>
            </a:endParaRPr>
          </a:p>
          <a:p>
            <a:pPr marL="109537" indent="0">
              <a:spcBef>
                <a:spcPct val="0"/>
              </a:spcBef>
              <a:buFont typeface="Georgia" pitchFamily="18" charset="0"/>
              <a:buNone/>
              <a:defRPr/>
            </a:pPr>
            <a:endParaRPr lang="sk-SK" sz="2400" b="1" dirty="0">
              <a:solidFill>
                <a:schemeClr val="accent2"/>
              </a:solidFill>
            </a:endParaRPr>
          </a:p>
          <a:p>
            <a:pPr marL="109537" indent="0" algn="ctr">
              <a:spcBef>
                <a:spcPct val="0"/>
              </a:spcBef>
              <a:buFont typeface="Georgia" pitchFamily="18" charset="0"/>
              <a:buNone/>
              <a:defRPr/>
            </a:pPr>
            <a:r>
              <a:rPr lang="sk-SK" b="1" dirty="0">
                <a:solidFill>
                  <a:schemeClr val="accent6">
                    <a:lumMod val="50000"/>
                  </a:schemeClr>
                </a:solidFill>
              </a:rPr>
              <a:t>Ďakujem za pozornosť!</a:t>
            </a:r>
            <a:endParaRPr lang="sk-SK" b="1" dirty="0">
              <a:solidFill>
                <a:schemeClr val="accent6">
                  <a:lumMod val="50000"/>
                </a:schemeClr>
              </a:solidFill>
              <a:latin typeface="+mj-lt"/>
              <a:ea typeface="+mj-ea"/>
              <a:cs typeface="+mj-cs"/>
            </a:endParaRPr>
          </a:p>
          <a:p>
            <a:pPr marL="109537" indent="0">
              <a:spcBef>
                <a:spcPct val="0"/>
              </a:spcBef>
              <a:buFont typeface="Georgia" pitchFamily="18" charset="0"/>
              <a:buNone/>
              <a:defRPr/>
            </a:pPr>
            <a:endParaRPr lang="sk-SK" sz="2400" b="1" dirty="0">
              <a:solidFill>
                <a:schemeClr val="accent2"/>
              </a:solidFill>
              <a:latin typeface="+mj-lt"/>
              <a:ea typeface="+mj-ea"/>
              <a:cs typeface="+mj-cs"/>
            </a:endParaRPr>
          </a:p>
          <a:p>
            <a:pPr marL="109537" indent="0" algn="r">
              <a:spcBef>
                <a:spcPct val="0"/>
              </a:spcBef>
              <a:buFont typeface="Georgia" pitchFamily="18" charset="0"/>
              <a:buNone/>
              <a:defRPr/>
            </a:pPr>
            <a:endParaRPr lang="en-US" sz="2200" b="1" dirty="0">
              <a:solidFill>
                <a:schemeClr val="accent2"/>
              </a:solidFill>
              <a:latin typeface="+mj-lt"/>
              <a:ea typeface="+mj-ea"/>
              <a:cs typeface="+mj-cs"/>
            </a:endParaRPr>
          </a:p>
          <a:p>
            <a:pPr marL="109537" indent="0" algn="r">
              <a:spcBef>
                <a:spcPct val="0"/>
              </a:spcBef>
              <a:buFont typeface="Georgia" pitchFamily="18" charset="0"/>
              <a:buNone/>
              <a:defRPr/>
            </a:pPr>
            <a:endParaRPr lang="en-US" sz="2200" b="1" dirty="0">
              <a:solidFill>
                <a:schemeClr val="accent2"/>
              </a:solidFill>
              <a:latin typeface="+mj-lt"/>
              <a:ea typeface="+mj-ea"/>
              <a:cs typeface="+mj-cs"/>
            </a:endParaRPr>
          </a:p>
          <a:p>
            <a:pPr marL="109537" indent="0" algn="r">
              <a:buFont typeface="Georgia" pitchFamily="18" charset="0"/>
              <a:buNone/>
              <a:defRPr/>
            </a:pPr>
            <a:r>
              <a:rPr lang="sk-SK" sz="2200" b="1" dirty="0">
                <a:solidFill>
                  <a:schemeClr val="accent2"/>
                </a:solidFill>
              </a:rPr>
              <a:t>Ministerstvo pôdohospodárstva a rozvoja vidieka </a:t>
            </a:r>
          </a:p>
          <a:p>
            <a:pPr marL="109537" indent="0" algn="r">
              <a:buFont typeface="Georgia" pitchFamily="18" charset="0"/>
              <a:buNone/>
              <a:defRPr/>
            </a:pPr>
            <a:r>
              <a:rPr lang="sk-SK" sz="2200" b="1" dirty="0">
                <a:solidFill>
                  <a:schemeClr val="accent2"/>
                </a:solidFill>
              </a:rPr>
              <a:t>Slovenskej republiky</a:t>
            </a:r>
          </a:p>
        </p:txBody>
      </p:sp>
      <p:pic>
        <p:nvPicPr>
          <p:cNvPr id="10" name="Obrázok 1" descr="logo IROP 2014-2020_verzia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79599"/>
            <a:ext cx="1224136" cy="10328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970138"/>
            <a:ext cx="1944216" cy="1887862"/>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ok 2" descr="http://www.euroregion-tatry.eu/_pliki/flaga_UE+unia_europejska_EFRR_z_lewej_SK%20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5537428"/>
            <a:ext cx="2630205" cy="73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51520" y="620688"/>
            <a:ext cx="8229600" cy="6025158"/>
          </a:xfrm>
        </p:spPr>
        <p:txBody>
          <a:bodyPr/>
          <a:lstStyle/>
          <a:p>
            <a:pPr marL="109537" indent="0">
              <a:buNone/>
            </a:pPr>
            <a:endParaRPr lang="sk-SK" sz="2000" dirty="0"/>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K </a:t>
            </a:r>
            <a:r>
              <a:rPr lang="sk-SK" sz="1800" b="1" u="sng" dirty="0">
                <a:solidFill>
                  <a:srgbClr val="7030A0"/>
                </a:solidFill>
              </a:rPr>
              <a:t>– </a:t>
            </a:r>
            <a:r>
              <a:rPr lang="sk-SK" sz="1800" b="1" u="sng" dirty="0" smtClean="0">
                <a:solidFill>
                  <a:srgbClr val="7030A0"/>
                </a:solidFill>
              </a:rPr>
              <a:t>Finančné a poisťovacie činnosti – </a:t>
            </a:r>
            <a:r>
              <a:rPr lang="sk-SK" sz="1800" b="1" u="sng" dirty="0">
                <a:solidFill>
                  <a:srgbClr val="7030A0"/>
                </a:solidFill>
              </a:rPr>
              <a:t>celá sekcia </a:t>
            </a:r>
            <a:r>
              <a:rPr lang="sk-SK" sz="1800" b="1" u="sng" dirty="0" smtClean="0">
                <a:solidFill>
                  <a:srgbClr val="7030A0"/>
                </a:solidFill>
              </a:rPr>
              <a:t>neoprávnená</a:t>
            </a:r>
          </a:p>
          <a:p>
            <a:pPr marL="109537" indent="0">
              <a:buNone/>
            </a:pPr>
            <a:endParaRPr lang="sk-SK" sz="1800" b="1" u="sng" dirty="0">
              <a:solidFill>
                <a:srgbClr val="7030A0"/>
              </a:solidFill>
            </a:endParaRPr>
          </a:p>
          <a:p>
            <a:pPr marL="109537" indent="0">
              <a:buNone/>
            </a:pPr>
            <a:r>
              <a:rPr lang="sk-SK" sz="1800" b="1" u="sng" dirty="0">
                <a:solidFill>
                  <a:srgbClr val="7030A0"/>
                </a:solidFill>
              </a:rPr>
              <a:t>Sekcia </a:t>
            </a:r>
            <a:r>
              <a:rPr lang="sk-SK" sz="1800" b="1" u="sng" dirty="0" smtClean="0">
                <a:solidFill>
                  <a:srgbClr val="7030A0"/>
                </a:solidFill>
              </a:rPr>
              <a:t>L – Činnosti v oblasti nehnuteľností – </a:t>
            </a:r>
            <a:r>
              <a:rPr lang="sk-SK" sz="1800" b="1" u="sng" dirty="0">
                <a:solidFill>
                  <a:srgbClr val="7030A0"/>
                </a:solidFill>
              </a:rPr>
              <a:t>celá sekcia </a:t>
            </a:r>
            <a:r>
              <a:rPr lang="sk-SK" sz="1800" b="1" u="sng" dirty="0" smtClean="0">
                <a:solidFill>
                  <a:srgbClr val="7030A0"/>
                </a:solidFill>
              </a:rPr>
              <a:t>neoprávnená</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O </a:t>
            </a:r>
            <a:r>
              <a:rPr lang="sk-SK" sz="1800" b="1" u="sng" dirty="0">
                <a:solidFill>
                  <a:srgbClr val="7030A0"/>
                </a:solidFill>
              </a:rPr>
              <a:t>– </a:t>
            </a:r>
            <a:r>
              <a:rPr lang="sk-SK" sz="1800" b="1" u="sng" dirty="0" smtClean="0">
                <a:solidFill>
                  <a:srgbClr val="7030A0"/>
                </a:solidFill>
              </a:rPr>
              <a:t>Verejná správa a obrana, povinné sociálne zabezpečenie – </a:t>
            </a:r>
            <a:r>
              <a:rPr lang="sk-SK" sz="1800" b="1" u="sng" dirty="0">
                <a:solidFill>
                  <a:srgbClr val="7030A0"/>
                </a:solidFill>
              </a:rPr>
              <a:t>celá sekcia </a:t>
            </a:r>
            <a:r>
              <a:rPr lang="sk-SK" sz="1800" b="1" u="sng" dirty="0" smtClean="0">
                <a:solidFill>
                  <a:srgbClr val="7030A0"/>
                </a:solidFill>
              </a:rPr>
              <a:t>neoprávnená</a:t>
            </a:r>
          </a:p>
          <a:p>
            <a:pPr marL="109537" indent="0">
              <a:buNone/>
            </a:pPr>
            <a:endParaRPr lang="sk-SK" sz="1800" b="1" u="sng" dirty="0">
              <a:solidFill>
                <a:srgbClr val="7030A0"/>
              </a:solidFill>
            </a:endParaRPr>
          </a:p>
          <a:p>
            <a:pPr marL="109537" indent="0">
              <a:buNone/>
            </a:pPr>
            <a:r>
              <a:rPr lang="sk-SK" sz="1800" b="1" u="sng" dirty="0">
                <a:solidFill>
                  <a:srgbClr val="7030A0"/>
                </a:solidFill>
              </a:rPr>
              <a:t>Sekcia </a:t>
            </a:r>
            <a:r>
              <a:rPr lang="sk-SK" sz="1800" b="1" u="sng" dirty="0" smtClean="0">
                <a:solidFill>
                  <a:srgbClr val="7030A0"/>
                </a:solidFill>
              </a:rPr>
              <a:t>R </a:t>
            </a:r>
            <a:r>
              <a:rPr lang="sk-SK" sz="1800" b="1" u="sng" dirty="0">
                <a:solidFill>
                  <a:srgbClr val="7030A0"/>
                </a:solidFill>
              </a:rPr>
              <a:t>– </a:t>
            </a:r>
            <a:r>
              <a:rPr lang="sk-SK" sz="1800" b="1" u="sng" dirty="0" smtClean="0">
                <a:solidFill>
                  <a:srgbClr val="7030A0"/>
                </a:solidFill>
              </a:rPr>
              <a:t>Umenie, zábava a rekreácia – </a:t>
            </a:r>
            <a:r>
              <a:rPr lang="sk-SK" sz="1800" b="1" u="sng" dirty="0">
                <a:solidFill>
                  <a:srgbClr val="7030A0"/>
                </a:solidFill>
              </a:rPr>
              <a:t>neoprávnené sú nasledovné divízie</a:t>
            </a:r>
          </a:p>
          <a:p>
            <a:pPr marL="109537" indent="0">
              <a:buNone/>
            </a:pPr>
            <a:r>
              <a:rPr lang="sk-SK" sz="1800" dirty="0">
                <a:solidFill>
                  <a:srgbClr val="7030A0"/>
                </a:solidFill>
              </a:rPr>
              <a:t>Divízia </a:t>
            </a:r>
            <a:r>
              <a:rPr lang="sk-SK" sz="1800" dirty="0" smtClean="0">
                <a:solidFill>
                  <a:srgbClr val="7030A0"/>
                </a:solidFill>
              </a:rPr>
              <a:t>92 </a:t>
            </a:r>
            <a:r>
              <a:rPr lang="sk-SK" sz="1800" dirty="0">
                <a:solidFill>
                  <a:srgbClr val="7030A0"/>
                </a:solidFill>
              </a:rPr>
              <a:t>– </a:t>
            </a:r>
            <a:r>
              <a:rPr lang="sk-SK" sz="1800" dirty="0" smtClean="0">
                <a:solidFill>
                  <a:srgbClr val="7030A0"/>
                </a:solidFill>
              </a:rPr>
              <a:t>Činnosti herní a stávkových kancelárií</a:t>
            </a:r>
          </a:p>
          <a:p>
            <a:pPr marL="109537" indent="0">
              <a:buNone/>
            </a:pPr>
            <a:endParaRPr lang="sk-SK" sz="1800" dirty="0">
              <a:solidFill>
                <a:srgbClr val="7030A0"/>
              </a:solidFill>
            </a:endParaRPr>
          </a:p>
          <a:p>
            <a:pPr marL="109537" indent="0">
              <a:buNone/>
            </a:pPr>
            <a:r>
              <a:rPr lang="sk-SK" sz="1800" b="1" u="sng" dirty="0">
                <a:solidFill>
                  <a:srgbClr val="7030A0"/>
                </a:solidFill>
              </a:rPr>
              <a:t>Sekcia </a:t>
            </a:r>
            <a:r>
              <a:rPr lang="sk-SK" sz="1800" b="1" u="sng" dirty="0" smtClean="0">
                <a:solidFill>
                  <a:srgbClr val="7030A0"/>
                </a:solidFill>
              </a:rPr>
              <a:t>S </a:t>
            </a:r>
            <a:r>
              <a:rPr lang="sk-SK" sz="1800" b="1" u="sng" dirty="0">
                <a:solidFill>
                  <a:srgbClr val="7030A0"/>
                </a:solidFill>
              </a:rPr>
              <a:t>– </a:t>
            </a:r>
            <a:r>
              <a:rPr lang="sk-SK" sz="1800" b="1" u="sng" dirty="0" smtClean="0">
                <a:solidFill>
                  <a:srgbClr val="7030A0"/>
                </a:solidFill>
              </a:rPr>
              <a:t>Ostatné činnosti – </a:t>
            </a:r>
            <a:r>
              <a:rPr lang="sk-SK" sz="1800" b="1" u="sng" dirty="0">
                <a:solidFill>
                  <a:srgbClr val="7030A0"/>
                </a:solidFill>
              </a:rPr>
              <a:t>neoprávnené sú nasledovné divízie</a:t>
            </a:r>
          </a:p>
          <a:p>
            <a:pPr marL="109537" indent="0">
              <a:buNone/>
            </a:pPr>
            <a:r>
              <a:rPr lang="sk-SK" sz="1800" dirty="0">
                <a:solidFill>
                  <a:srgbClr val="7030A0"/>
                </a:solidFill>
              </a:rPr>
              <a:t>Divízia </a:t>
            </a:r>
            <a:r>
              <a:rPr lang="sk-SK" sz="1800" dirty="0" smtClean="0">
                <a:solidFill>
                  <a:srgbClr val="7030A0"/>
                </a:solidFill>
              </a:rPr>
              <a:t>94 </a:t>
            </a:r>
            <a:r>
              <a:rPr lang="sk-SK" sz="1800" dirty="0">
                <a:solidFill>
                  <a:srgbClr val="7030A0"/>
                </a:solidFill>
              </a:rPr>
              <a:t>– Činnosti </a:t>
            </a:r>
            <a:r>
              <a:rPr lang="sk-SK" sz="1800" dirty="0" smtClean="0">
                <a:solidFill>
                  <a:srgbClr val="7030A0"/>
                </a:solidFill>
              </a:rPr>
              <a:t>členských organizácií</a:t>
            </a:r>
            <a:endParaRPr lang="sk-SK" sz="1800" dirty="0">
              <a:solidFill>
                <a:srgbClr val="7030A0"/>
              </a:solidFill>
            </a:endParaRP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T </a:t>
            </a:r>
            <a:r>
              <a:rPr lang="sk-SK" sz="1800" b="1" u="sng" dirty="0">
                <a:solidFill>
                  <a:srgbClr val="7030A0"/>
                </a:solidFill>
              </a:rPr>
              <a:t>– </a:t>
            </a:r>
            <a:r>
              <a:rPr lang="sk-SK" sz="1800" b="1" u="sng" dirty="0" smtClean="0">
                <a:solidFill>
                  <a:srgbClr val="7030A0"/>
                </a:solidFill>
              </a:rPr>
              <a:t>Činnosti domácností ako zamestnávateľov, nediferencované činnosti v domácnosti produkujúce tovary a služby na vlastné použitie</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U </a:t>
            </a:r>
            <a:r>
              <a:rPr lang="sk-SK" sz="1800" b="1" u="sng" dirty="0">
                <a:solidFill>
                  <a:srgbClr val="7030A0"/>
                </a:solidFill>
              </a:rPr>
              <a:t>– </a:t>
            </a:r>
            <a:r>
              <a:rPr lang="sk-SK" sz="1800" b="1" u="sng" dirty="0" smtClean="0">
                <a:solidFill>
                  <a:srgbClr val="7030A0"/>
                </a:solidFill>
              </a:rPr>
              <a:t>Činnosti </a:t>
            </a:r>
            <a:r>
              <a:rPr lang="sk-SK" sz="1800" b="1" u="sng" dirty="0" err="1" smtClean="0">
                <a:solidFill>
                  <a:srgbClr val="7030A0"/>
                </a:solidFill>
              </a:rPr>
              <a:t>extrateritoriálnych</a:t>
            </a:r>
            <a:r>
              <a:rPr lang="sk-SK" sz="1800" b="1" u="sng" dirty="0" smtClean="0">
                <a:solidFill>
                  <a:srgbClr val="7030A0"/>
                </a:solidFill>
              </a:rPr>
              <a:t> organizácií a združení – </a:t>
            </a:r>
            <a:r>
              <a:rPr lang="sk-SK" sz="1800" b="1" u="sng" dirty="0">
                <a:solidFill>
                  <a:srgbClr val="7030A0"/>
                </a:solidFill>
              </a:rPr>
              <a:t>celá sekcia neoprávnená</a:t>
            </a:r>
          </a:p>
          <a:p>
            <a:pPr marL="109537" indent="0">
              <a:buNone/>
            </a:pPr>
            <a:endParaRPr lang="sk-SK" sz="1800" dirty="0">
              <a:solidFill>
                <a:srgbClr val="7030A0"/>
              </a:solidFill>
            </a:endParaRPr>
          </a:p>
          <a:p>
            <a:pPr marL="109537" indent="0">
              <a:buNone/>
            </a:pPr>
            <a:endParaRPr lang="sk-SK" sz="1800" b="1" u="sng" dirty="0">
              <a:solidFill>
                <a:srgbClr val="7030A0"/>
              </a:solidFill>
            </a:endParaRPr>
          </a:p>
          <a:p>
            <a:pPr marL="109537" indent="0">
              <a:buNone/>
            </a:pPr>
            <a:endParaRPr lang="sk-SK" sz="1800" b="1" u="sng" dirty="0">
              <a:solidFill>
                <a:srgbClr val="7030A0"/>
              </a:solidFill>
            </a:endParaRPr>
          </a:p>
          <a:p>
            <a:pPr marL="109537" indent="0">
              <a:buNone/>
            </a:pPr>
            <a:endParaRPr lang="sk-SK" sz="1800" b="1" u="sng" dirty="0">
              <a:solidFill>
                <a:srgbClr val="7030A0"/>
              </a:solidFill>
            </a:endParaRPr>
          </a:p>
          <a:p>
            <a:pPr marL="109537" indent="0">
              <a:buNone/>
            </a:pPr>
            <a:endParaRPr lang="sk-SK" dirty="0" smtClean="0"/>
          </a:p>
          <a:p>
            <a:pPr marL="109537" indent="0">
              <a:buNone/>
            </a:pPr>
            <a:r>
              <a:rPr lang="sk-SK" dirty="0" smtClean="0"/>
              <a:t/>
            </a:r>
            <a:br>
              <a:rPr lang="sk-SK" dirty="0" smtClean="0"/>
            </a:br>
            <a:endParaRPr lang="sk-SK" b="1" dirty="0" smtClean="0"/>
          </a:p>
          <a:p>
            <a:endParaRPr lang="sk-SK" dirty="0"/>
          </a:p>
        </p:txBody>
      </p:sp>
      <p:sp>
        <p:nvSpPr>
          <p:cNvPr id="2" name="Obdĺžnik 1"/>
          <p:cNvSpPr/>
          <p:nvPr/>
        </p:nvSpPr>
        <p:spPr>
          <a:xfrm>
            <a:off x="229806" y="620688"/>
            <a:ext cx="8568952" cy="369332"/>
          </a:xfrm>
          <a:prstGeom prst="rect">
            <a:avLst/>
          </a:prstGeom>
        </p:spPr>
        <p:txBody>
          <a:bodyPr wrap="square">
            <a:spAutoFit/>
          </a:bodyPr>
          <a:lstStyle/>
          <a:p>
            <a:pPr marL="109537" indent="0">
              <a:buNone/>
            </a:pPr>
            <a:r>
              <a:rPr lang="sk-SK" b="1" u="sng" dirty="0">
                <a:solidFill>
                  <a:srgbClr val="7030A0"/>
                </a:solidFill>
              </a:rPr>
              <a:t>Sekcia </a:t>
            </a:r>
            <a:r>
              <a:rPr lang="sk-SK" b="1" u="sng" dirty="0" smtClean="0">
                <a:solidFill>
                  <a:srgbClr val="7030A0"/>
                </a:solidFill>
              </a:rPr>
              <a:t>I </a:t>
            </a:r>
            <a:r>
              <a:rPr lang="sk-SK" b="1" u="sng" dirty="0">
                <a:solidFill>
                  <a:srgbClr val="7030A0"/>
                </a:solidFill>
              </a:rPr>
              <a:t>– </a:t>
            </a:r>
            <a:r>
              <a:rPr lang="sk-SK" b="1" u="sng" dirty="0" smtClean="0">
                <a:solidFill>
                  <a:srgbClr val="7030A0"/>
                </a:solidFill>
              </a:rPr>
              <a:t>Ubytovacie a stravovacie služby – </a:t>
            </a:r>
            <a:r>
              <a:rPr lang="sk-SK" b="1" u="sng" dirty="0">
                <a:solidFill>
                  <a:srgbClr val="7030A0"/>
                </a:solidFill>
              </a:rPr>
              <a:t>celá sekcia neoprávnená</a:t>
            </a:r>
          </a:p>
        </p:txBody>
      </p:sp>
    </p:spTree>
    <p:extLst>
      <p:ext uri="{BB962C8B-B14F-4D97-AF65-F5344CB8AC3E}">
        <p14:creationId xmlns:p14="http://schemas.microsoft.com/office/powerpoint/2010/main" val="271758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24744"/>
            <a:ext cx="8640960" cy="5544616"/>
          </a:xfrm>
        </p:spPr>
        <p:txBody>
          <a:bodyPr/>
          <a:lstStyle/>
          <a:p>
            <a:pPr marL="109537" indent="0">
              <a:buNone/>
            </a:pPr>
            <a:r>
              <a:rPr lang="sk-SK" sz="2000" b="1" dirty="0"/>
              <a:t>Účel:</a:t>
            </a:r>
          </a:p>
          <a:p>
            <a:pPr marL="109537" indent="0" algn="just">
              <a:buNone/>
            </a:pPr>
            <a:r>
              <a:rPr lang="sk-SK" sz="2000" dirty="0">
                <a:latin typeface="Gotham"/>
              </a:rPr>
              <a:t>Stanovenie podmienok oprávnenosti výdavkov, aby sa podporovali len také výdavky, ktoré majú vzhľadom na zameranie výzvy (oprávnenej aktivity) význam a priamy dôsledok na plnenie cieľov projektu a stratégie CLLD.</a:t>
            </a:r>
          </a:p>
          <a:p>
            <a:pPr marL="109537" indent="0" algn="just">
              <a:buNone/>
            </a:pPr>
            <a:endParaRPr lang="sk-SK" sz="2000" dirty="0">
              <a:latin typeface="Gotham"/>
            </a:endParaRPr>
          </a:p>
          <a:p>
            <a:pPr marL="109537" indent="0" algn="just">
              <a:buNone/>
            </a:pPr>
            <a:r>
              <a:rPr lang="sk-SK" sz="2000" b="1" dirty="0">
                <a:solidFill>
                  <a:srgbClr val="FF0000"/>
                </a:solidFill>
                <a:latin typeface="Gotham"/>
              </a:rPr>
              <a:t>Podmienka relevantná pre všetkých užívateľov. Podmienky oprávnenosti výdavkov sa líšia v závislosti od typu aktivity. Oprávnené výdavky musia byť v súlade s prílohou Implementačného modelu </a:t>
            </a:r>
            <a:r>
              <a:rPr lang="sk-SK" sz="2000" b="1" u="sng" dirty="0">
                <a:solidFill>
                  <a:srgbClr val="FF0000"/>
                </a:solidFill>
                <a:latin typeface="Gotham"/>
              </a:rPr>
              <a:t>19.02 v rozsahu oprávnenej aktivity.</a:t>
            </a:r>
          </a:p>
          <a:p>
            <a:pPr marL="109537" indent="0" algn="just">
              <a:buNone/>
            </a:pPr>
            <a:endParaRPr lang="sk-SK" sz="2000" b="1" dirty="0">
              <a:latin typeface="Gotham"/>
            </a:endParaRPr>
          </a:p>
          <a:p>
            <a:pPr marL="109537" indent="0" algn="just">
              <a:buNone/>
            </a:pPr>
            <a:r>
              <a:rPr lang="sk-SK" sz="2000" b="1" dirty="0">
                <a:latin typeface="Gotham"/>
              </a:rPr>
              <a:t>Forma preukázania: </a:t>
            </a:r>
          </a:p>
          <a:p>
            <a:pPr marL="109537" indent="0" algn="just">
              <a:buNone/>
            </a:pPr>
            <a:r>
              <a:rPr lang="sk-SK" sz="2000" dirty="0">
                <a:latin typeface="Gotham"/>
              </a:rPr>
              <a:t>Osobitné prílohy </a:t>
            </a:r>
            <a:r>
              <a:rPr lang="sk-SK" sz="2000" dirty="0" err="1">
                <a:latin typeface="Gotham"/>
              </a:rPr>
              <a:t>ŽoPr</a:t>
            </a:r>
            <a:r>
              <a:rPr lang="sk-SK" sz="2000" dirty="0">
                <a:latin typeface="Gotham"/>
              </a:rPr>
              <a:t> – Rozpočet projektu</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MAS v rámci odborného hodnotenia projektu posúdi, či výdavky projektu možno považovať za oprávnené.</a:t>
            </a:r>
          </a:p>
        </p:txBody>
      </p:sp>
    </p:spTree>
    <p:extLst>
      <p:ext uri="{BB962C8B-B14F-4D97-AF65-F5344CB8AC3E}">
        <p14:creationId xmlns:p14="http://schemas.microsoft.com/office/powerpoint/2010/main" val="159852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Rozpočet projektu</a:t>
            </a:r>
          </a:p>
          <a:p>
            <a:pPr marL="109537" indent="0" algn="just">
              <a:buNone/>
            </a:pPr>
            <a:r>
              <a:rPr lang="sk-SK" sz="2000" dirty="0">
                <a:latin typeface="Gotham"/>
              </a:rPr>
              <a:t>Rozpočet projektu obsahuje vyčíslenie oprávnených aj neoprávnených výdavkov súvisiacich s realizáciou projektu.</a:t>
            </a:r>
          </a:p>
          <a:p>
            <a:pPr marL="109537" indent="0" algn="just">
              <a:buNone/>
            </a:pPr>
            <a:r>
              <a:rPr lang="sk-SK" sz="2000" dirty="0">
                <a:latin typeface="Gotham"/>
              </a:rPr>
              <a:t>Súčasťou rozpočtu projektu je aj:</a:t>
            </a:r>
          </a:p>
          <a:p>
            <a:pPr algn="just">
              <a:buFontTx/>
              <a:buChar char="-"/>
            </a:pPr>
            <a:r>
              <a:rPr lang="sk-SK" sz="2000" dirty="0">
                <a:latin typeface="Gotham"/>
              </a:rPr>
              <a:t>Názov výdavku, jednotková cena, merná jednotka a množstvo,</a:t>
            </a:r>
          </a:p>
          <a:p>
            <a:pPr algn="just">
              <a:buFontTx/>
              <a:buChar char="-"/>
            </a:pPr>
            <a:r>
              <a:rPr lang="sk-SK" sz="2000" dirty="0">
                <a:latin typeface="Gotham"/>
              </a:rPr>
              <a:t>Informácia o tom, či je užívateľ na účely projektu platcom DPH,</a:t>
            </a:r>
          </a:p>
          <a:p>
            <a:pPr algn="just">
              <a:buFontTx/>
              <a:buChar char="-"/>
            </a:pPr>
            <a:r>
              <a:rPr lang="sk-SK" sz="2000" dirty="0">
                <a:latin typeface="Gotham"/>
              </a:rPr>
              <a:t>Údaj o miere spolufinancovania,</a:t>
            </a:r>
          </a:p>
          <a:p>
            <a:pPr algn="just">
              <a:buFontTx/>
              <a:buChar char="-"/>
            </a:pPr>
            <a:r>
              <a:rPr lang="sk-SK" sz="2000" dirty="0">
                <a:latin typeface="Gotham"/>
              </a:rPr>
              <a:t>Vecný popis výdavku,</a:t>
            </a:r>
          </a:p>
          <a:p>
            <a:pPr algn="just">
              <a:buFontTx/>
              <a:buChar char="-"/>
            </a:pPr>
            <a:r>
              <a:rPr lang="sk-SK" sz="2000" dirty="0">
                <a:latin typeface="Gotham"/>
              </a:rPr>
              <a:t>Spôsob stanovenia výšky výdavku,</a:t>
            </a:r>
          </a:p>
          <a:p>
            <a:pPr algn="just">
              <a:buFontTx/>
              <a:buChar char="-"/>
            </a:pPr>
            <a:r>
              <a:rPr lang="sk-SK" sz="2000" dirty="0">
                <a:latin typeface="Gotham"/>
              </a:rPr>
              <a:t>Zdôvodnenie nevyhnutnosti výdavku.</a:t>
            </a:r>
          </a:p>
          <a:p>
            <a:pPr marL="109537" indent="0" algn="just">
              <a:buNone/>
            </a:pPr>
            <a:endParaRPr lang="sk-SK" sz="2000" dirty="0">
              <a:latin typeface="Gotham"/>
            </a:endParaRPr>
          </a:p>
          <a:p>
            <a:pPr marL="109537" indent="0" algn="just">
              <a:buNone/>
            </a:pPr>
            <a:r>
              <a:rPr lang="sk-SK" sz="2000" dirty="0">
                <a:latin typeface="Gotham"/>
              </a:rPr>
              <a:t>Rozpočet je rozdelený podľa oblastí podpory.</a:t>
            </a:r>
          </a:p>
          <a:p>
            <a:pPr marL="109537" indent="0" algn="just">
              <a:buNone/>
            </a:pPr>
            <a:r>
              <a:rPr lang="sk-SK" sz="2000" dirty="0">
                <a:latin typeface="Gotham"/>
              </a:rPr>
              <a:t>Stanovenie výšky výdavkov žiadateľ vykoná niektorým z nasledujúcich spôsobov, alebo ich kombináciou.</a:t>
            </a:r>
          </a:p>
          <a:p>
            <a:pPr marL="109537" indent="0" algn="just">
              <a:buNone/>
            </a:pPr>
            <a:endParaRPr lang="sk-SK" sz="2000" dirty="0">
              <a:latin typeface="Gotham"/>
            </a:endParaRPr>
          </a:p>
        </p:txBody>
      </p:sp>
    </p:spTree>
    <p:extLst>
      <p:ext uri="{BB962C8B-B14F-4D97-AF65-F5344CB8AC3E}">
        <p14:creationId xmlns:p14="http://schemas.microsoft.com/office/powerpoint/2010/main" val="161011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Stanovenie výšky výdavkov žiadateľ vykoná niektorým z nasledujúcich spôsobov, alebo ich kombináciou:</a:t>
            </a:r>
          </a:p>
          <a:p>
            <a:pPr marL="566737" indent="-457200" algn="just">
              <a:buAutoNum type="arabicPeriod"/>
            </a:pPr>
            <a:r>
              <a:rPr lang="sk-SK" sz="2000" dirty="0">
                <a:latin typeface="Gotham"/>
              </a:rPr>
              <a:t>Rozpočet stavby ocenený stavebným rozpočtárom (v prípade stavebných prác),</a:t>
            </a:r>
          </a:p>
          <a:p>
            <a:pPr marL="566737" indent="-457200" algn="just">
              <a:buAutoNum type="arabicPeriod"/>
            </a:pPr>
            <a:r>
              <a:rPr lang="sk-SK" sz="2000" dirty="0">
                <a:latin typeface="Gotham"/>
              </a:rPr>
              <a:t>Zmluva s dodávateľom/zhotoviteľom,</a:t>
            </a:r>
          </a:p>
          <a:p>
            <a:pPr marL="566737" indent="-457200" algn="just">
              <a:buAutoNum type="arabicPeriod"/>
            </a:pPr>
            <a:r>
              <a:rPr lang="sk-SK" sz="2000" dirty="0">
                <a:latin typeface="Gotham"/>
              </a:rPr>
              <a:t>Prieskum trhu:</a:t>
            </a:r>
            <a:endParaRPr lang="sk-SK" sz="1600" dirty="0">
              <a:latin typeface="Gotham"/>
            </a:endParaRPr>
          </a:p>
          <a:p>
            <a:pPr marL="1074738" indent="-457200" algn="just">
              <a:buFont typeface="+mj-lt"/>
              <a:buAutoNum type="alphaLcParenR"/>
            </a:pPr>
            <a:r>
              <a:rPr lang="sk-SK" sz="2000" dirty="0">
                <a:latin typeface="Gotham"/>
              </a:rPr>
              <a:t>Záznam z prieskumu trhu, ktorým sa určila PHZ – kapitola 2.2.2 Príručky IROP k VO</a:t>
            </a:r>
          </a:p>
          <a:p>
            <a:pPr marL="1074738" indent="-457200" algn="just">
              <a:buFont typeface="+mj-lt"/>
              <a:buAutoNum type="alphaLcParenR"/>
            </a:pPr>
            <a:r>
              <a:rPr lang="sk-SK" sz="2000" dirty="0">
                <a:latin typeface="Gotham"/>
              </a:rPr>
              <a:t>Výsledok prieskumu trhu ako výzvy na predkladanie ponúk, ak sa na príslušnú zákazku nevzťahuje zákon o VO.</a:t>
            </a:r>
          </a:p>
          <a:p>
            <a:pPr marL="617538" indent="0" algn="just">
              <a:buNone/>
            </a:pPr>
            <a:endParaRPr lang="sk-SK" sz="2000" dirty="0">
              <a:latin typeface="Gotham"/>
            </a:endParaRPr>
          </a:p>
          <a:p>
            <a:pPr marL="617538" indent="0" algn="just">
              <a:buNone/>
            </a:pPr>
            <a:r>
              <a:rPr lang="sk-SK" sz="2000" b="1" dirty="0">
                <a:latin typeface="Gotham"/>
              </a:rPr>
              <a:t>Užívateľ je povinný vždy použiť najaktuálnejšie údaje, t.j. ak disponuje dokumentáciou podľa bodu 1 a 3 a zároveň už uzatvoril zmluvu s dodávateľom, je povinný použiť údaje so </a:t>
            </a:r>
            <a:r>
              <a:rPr lang="sk-SK" sz="2000" b="1" dirty="0" err="1">
                <a:latin typeface="Gotham"/>
              </a:rPr>
              <a:t>zmlvuy</a:t>
            </a:r>
            <a:r>
              <a:rPr lang="sk-SK" sz="2000" b="1" dirty="0">
                <a:latin typeface="Gotham"/>
              </a:rPr>
              <a:t> s </a:t>
            </a:r>
            <a:r>
              <a:rPr lang="sk-SK" sz="2000" b="1" dirty="0" err="1">
                <a:latin typeface="Gotham"/>
              </a:rPr>
              <a:t>dodávateľom.aj</a:t>
            </a:r>
            <a:r>
              <a:rPr lang="sk-SK" sz="2000" b="1" dirty="0">
                <a:latin typeface="Gotham"/>
              </a:rPr>
              <a:t> prieskumom trhu aj zmluvou s dodávateľom, uvádza hodnoty podľa zmluvy s dodávateľom.</a:t>
            </a:r>
          </a:p>
        </p:txBody>
      </p:sp>
    </p:spTree>
    <p:extLst>
      <p:ext uri="{BB962C8B-B14F-4D97-AF65-F5344CB8AC3E}">
        <p14:creationId xmlns:p14="http://schemas.microsoft.com/office/powerpoint/2010/main" val="264327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graphicFrame>
        <p:nvGraphicFramePr>
          <p:cNvPr id="6" name="Zástupný objekt pre obsah 5">
            <a:extLst>
              <a:ext uri="{FF2B5EF4-FFF2-40B4-BE49-F238E27FC236}">
                <a16:creationId xmlns:a16="http://schemas.microsoft.com/office/drawing/2014/main" id="{CBC1645D-4306-4AD3-BA0E-4F2EB7D6DAD5}"/>
              </a:ext>
            </a:extLst>
          </p:cNvPr>
          <p:cNvGraphicFramePr>
            <a:graphicFrameLocks noGrp="1"/>
          </p:cNvGraphicFramePr>
          <p:nvPr>
            <p:ph idx="1"/>
            <p:extLst>
              <p:ext uri="{D42A27DB-BD31-4B8C-83A1-F6EECF244321}">
                <p14:modId xmlns:p14="http://schemas.microsoft.com/office/powerpoint/2010/main" val="3082845791"/>
              </p:ext>
            </p:extLst>
          </p:nvPr>
        </p:nvGraphicFramePr>
        <p:xfrm>
          <a:off x="179388" y="1268413"/>
          <a:ext cx="8640760" cy="2026920"/>
        </p:xfrm>
        <a:graphic>
          <a:graphicData uri="http://schemas.openxmlformats.org/drawingml/2006/table">
            <a:tbl>
              <a:tblPr firstRow="1" bandRow="1">
                <a:tableStyleId>{5C22544A-7EE6-4342-B048-85BDC9FD1C3A}</a:tableStyleId>
              </a:tblPr>
              <a:tblGrid>
                <a:gridCol w="1728152">
                  <a:extLst>
                    <a:ext uri="{9D8B030D-6E8A-4147-A177-3AD203B41FA5}">
                      <a16:colId xmlns:a16="http://schemas.microsoft.com/office/drawing/2014/main" val="3686308690"/>
                    </a:ext>
                  </a:extLst>
                </a:gridCol>
                <a:gridCol w="1728152">
                  <a:extLst>
                    <a:ext uri="{9D8B030D-6E8A-4147-A177-3AD203B41FA5}">
                      <a16:colId xmlns:a16="http://schemas.microsoft.com/office/drawing/2014/main" val="662656411"/>
                    </a:ext>
                  </a:extLst>
                </a:gridCol>
                <a:gridCol w="1728152">
                  <a:extLst>
                    <a:ext uri="{9D8B030D-6E8A-4147-A177-3AD203B41FA5}">
                      <a16:colId xmlns:a16="http://schemas.microsoft.com/office/drawing/2014/main" val="1870934408"/>
                    </a:ext>
                  </a:extLst>
                </a:gridCol>
                <a:gridCol w="1728152">
                  <a:extLst>
                    <a:ext uri="{9D8B030D-6E8A-4147-A177-3AD203B41FA5}">
                      <a16:colId xmlns:a16="http://schemas.microsoft.com/office/drawing/2014/main" val="869380867"/>
                    </a:ext>
                  </a:extLst>
                </a:gridCol>
                <a:gridCol w="1728152">
                  <a:extLst>
                    <a:ext uri="{9D8B030D-6E8A-4147-A177-3AD203B41FA5}">
                      <a16:colId xmlns:a16="http://schemas.microsoft.com/office/drawing/2014/main" val="3454568119"/>
                    </a:ext>
                  </a:extLst>
                </a:gridCol>
              </a:tblGrid>
              <a:tr h="370840">
                <a:tc>
                  <a:txBody>
                    <a:bodyPr/>
                    <a:lstStyle/>
                    <a:p>
                      <a:r>
                        <a:rPr lang="sk-SK" dirty="0"/>
                        <a:t>Dokument</a:t>
                      </a:r>
                    </a:p>
                  </a:txBody>
                  <a:tcPr anchor="ctr"/>
                </a:tc>
                <a:tc>
                  <a:txBody>
                    <a:bodyPr/>
                    <a:lstStyle/>
                    <a:p>
                      <a:r>
                        <a:rPr lang="sk-SK" dirty="0"/>
                        <a:t>Zmluva s dodávateľom /zhotoviteľom</a:t>
                      </a:r>
                    </a:p>
                  </a:txBody>
                  <a:tcPr anchor="ctr"/>
                </a:tc>
                <a:tc>
                  <a:txBody>
                    <a:bodyPr/>
                    <a:lstStyle/>
                    <a:p>
                      <a:r>
                        <a:rPr lang="sk-SK" dirty="0"/>
                        <a:t>Prieskum trhu</a:t>
                      </a:r>
                    </a:p>
                  </a:txBody>
                  <a:tcPr anchor="ctr"/>
                </a:tc>
                <a:tc>
                  <a:txBody>
                    <a:bodyPr/>
                    <a:lstStyle/>
                    <a:p>
                      <a:r>
                        <a:rPr lang="sk-SK" dirty="0"/>
                        <a:t>Rozpočet stavby</a:t>
                      </a:r>
                    </a:p>
                  </a:txBody>
                  <a:tcPr anchor="ctr"/>
                </a:tc>
                <a:tc>
                  <a:txBody>
                    <a:bodyPr/>
                    <a:lstStyle/>
                    <a:p>
                      <a:r>
                        <a:rPr lang="sk-SK" dirty="0"/>
                        <a:t>Výsledok</a:t>
                      </a:r>
                    </a:p>
                  </a:txBody>
                  <a:tcPr anchor="ctr"/>
                </a:tc>
                <a:extLst>
                  <a:ext uri="{0D108BD9-81ED-4DB2-BD59-A6C34878D82A}">
                    <a16:rowId xmlns:a16="http://schemas.microsoft.com/office/drawing/2014/main" val="649667531"/>
                  </a:ext>
                </a:extLst>
              </a:tr>
              <a:tr h="370840">
                <a:tc>
                  <a:txBody>
                    <a:bodyPr/>
                    <a:lstStyle/>
                    <a:p>
                      <a:r>
                        <a:rPr lang="sk-SK" dirty="0"/>
                        <a:t>Alternatíva 1</a:t>
                      </a:r>
                    </a:p>
                  </a:txBody>
                  <a:tcPr/>
                </a:tc>
                <a:tc>
                  <a:txBody>
                    <a:bodyPr/>
                    <a:lstStyle/>
                    <a:p>
                      <a:r>
                        <a:rPr lang="sk-SK" dirty="0"/>
                        <a:t>Áno</a:t>
                      </a:r>
                    </a:p>
                  </a:txBody>
                  <a:tcPr/>
                </a:tc>
                <a:tc>
                  <a:txBody>
                    <a:bodyPr/>
                    <a:lstStyle/>
                    <a:p>
                      <a:r>
                        <a:rPr lang="sk-SK" dirty="0"/>
                        <a:t>Áno</a:t>
                      </a:r>
                    </a:p>
                  </a:txBody>
                  <a:tcPr/>
                </a:tc>
                <a:tc>
                  <a:txBody>
                    <a:bodyPr/>
                    <a:lstStyle/>
                    <a:p>
                      <a:r>
                        <a:rPr lang="sk-SK" dirty="0"/>
                        <a:t>Áno</a:t>
                      </a:r>
                    </a:p>
                  </a:txBody>
                  <a:tcPr/>
                </a:tc>
                <a:tc>
                  <a:txBody>
                    <a:bodyPr/>
                    <a:lstStyle/>
                    <a:p>
                      <a:r>
                        <a:rPr lang="sk-SK" dirty="0"/>
                        <a:t>Zmluva</a:t>
                      </a:r>
                    </a:p>
                  </a:txBody>
                  <a:tcPr/>
                </a:tc>
                <a:extLst>
                  <a:ext uri="{0D108BD9-81ED-4DB2-BD59-A6C34878D82A}">
                    <a16:rowId xmlns:a16="http://schemas.microsoft.com/office/drawing/2014/main" val="3794527472"/>
                  </a:ext>
                </a:extLst>
              </a:tr>
              <a:tr h="370840">
                <a:tc>
                  <a:txBody>
                    <a:bodyPr/>
                    <a:lstStyle/>
                    <a:p>
                      <a:r>
                        <a:rPr lang="sk-SK" dirty="0"/>
                        <a:t>Alternatíva 2</a:t>
                      </a:r>
                    </a:p>
                  </a:txBody>
                  <a:tcPr/>
                </a:tc>
                <a:tc>
                  <a:txBody>
                    <a:bodyPr/>
                    <a:lstStyle/>
                    <a:p>
                      <a:r>
                        <a:rPr lang="sk-SK" dirty="0"/>
                        <a:t>Nie</a:t>
                      </a:r>
                    </a:p>
                  </a:txBody>
                  <a:tcPr/>
                </a:tc>
                <a:tc>
                  <a:txBody>
                    <a:bodyPr/>
                    <a:lstStyle/>
                    <a:p>
                      <a:r>
                        <a:rPr lang="sk-SK" dirty="0"/>
                        <a:t>Áno</a:t>
                      </a:r>
                    </a:p>
                  </a:txBody>
                  <a:tcPr/>
                </a:tc>
                <a:tc>
                  <a:txBody>
                    <a:bodyPr/>
                    <a:lstStyle/>
                    <a:p>
                      <a:r>
                        <a:rPr lang="sk-SK" dirty="0"/>
                        <a:t>Áno</a:t>
                      </a:r>
                    </a:p>
                  </a:txBody>
                  <a:tcPr/>
                </a:tc>
                <a:tc>
                  <a:txBody>
                    <a:bodyPr/>
                    <a:lstStyle/>
                    <a:p>
                      <a:r>
                        <a:rPr lang="sk-SK" dirty="0"/>
                        <a:t>Prieskum trhu</a:t>
                      </a:r>
                    </a:p>
                  </a:txBody>
                  <a:tcPr/>
                </a:tc>
                <a:extLst>
                  <a:ext uri="{0D108BD9-81ED-4DB2-BD59-A6C34878D82A}">
                    <a16:rowId xmlns:a16="http://schemas.microsoft.com/office/drawing/2014/main" val="17310421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t>Alternatíva 3</a:t>
                      </a:r>
                    </a:p>
                  </a:txBody>
                  <a:tcPr/>
                </a:tc>
                <a:tc>
                  <a:txBody>
                    <a:bodyPr/>
                    <a:lstStyle/>
                    <a:p>
                      <a:r>
                        <a:rPr lang="sk-SK" dirty="0"/>
                        <a:t>Nie</a:t>
                      </a:r>
                    </a:p>
                  </a:txBody>
                  <a:tcPr/>
                </a:tc>
                <a:tc>
                  <a:txBody>
                    <a:bodyPr/>
                    <a:lstStyle/>
                    <a:p>
                      <a:r>
                        <a:rPr lang="sk-SK" dirty="0"/>
                        <a:t>Nie</a:t>
                      </a:r>
                    </a:p>
                  </a:txBody>
                  <a:tcPr/>
                </a:tc>
                <a:tc>
                  <a:txBody>
                    <a:bodyPr/>
                    <a:lstStyle/>
                    <a:p>
                      <a:r>
                        <a:rPr lang="sk-SK" dirty="0"/>
                        <a:t>Áno</a:t>
                      </a:r>
                    </a:p>
                  </a:txBody>
                  <a:tcPr/>
                </a:tc>
                <a:tc>
                  <a:txBody>
                    <a:bodyPr/>
                    <a:lstStyle/>
                    <a:p>
                      <a:r>
                        <a:rPr lang="sk-SK" dirty="0"/>
                        <a:t>Rozpočet stavby</a:t>
                      </a:r>
                    </a:p>
                  </a:txBody>
                  <a:tcPr/>
                </a:tc>
                <a:extLst>
                  <a:ext uri="{0D108BD9-81ED-4DB2-BD59-A6C34878D82A}">
                    <a16:rowId xmlns:a16="http://schemas.microsoft.com/office/drawing/2014/main" val="1106288480"/>
                  </a:ext>
                </a:extLst>
              </a:tr>
            </a:tbl>
          </a:graphicData>
        </a:graphic>
      </p:graphicFrame>
      <p:sp>
        <p:nvSpPr>
          <p:cNvPr id="2" name="Obdĺžnik 1"/>
          <p:cNvSpPr/>
          <p:nvPr/>
        </p:nvSpPr>
        <p:spPr>
          <a:xfrm>
            <a:off x="179388" y="3403530"/>
            <a:ext cx="8640760" cy="646331"/>
          </a:xfrm>
          <a:prstGeom prst="rect">
            <a:avLst/>
          </a:prstGeom>
        </p:spPr>
        <p:txBody>
          <a:bodyPr wrap="square">
            <a:spAutoFit/>
          </a:bodyPr>
          <a:lstStyle/>
          <a:p>
            <a:pPr algn="just">
              <a:buNone/>
            </a:pPr>
            <a:r>
              <a:rPr lang="sk-SK" b="1" dirty="0">
                <a:latin typeface="Gotham"/>
              </a:rPr>
              <a:t>Prílohou rozpočtu je zmluva, prieskum trhu alebo rozpočet stavby, podľa ktorého boli určené položky v rozpočte projektu.</a:t>
            </a:r>
          </a:p>
        </p:txBody>
      </p:sp>
    </p:spTree>
    <p:extLst>
      <p:ext uri="{BB962C8B-B14F-4D97-AF65-F5344CB8AC3E}">
        <p14:creationId xmlns:p14="http://schemas.microsoft.com/office/powerpoint/2010/main" val="293352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805264"/>
          </a:xfrm>
        </p:spPr>
        <p:txBody>
          <a:bodyPr/>
          <a:lstStyle/>
          <a:p>
            <a:pPr marL="109537" indent="0">
              <a:buNone/>
            </a:pPr>
            <a:r>
              <a:rPr lang="sk-SK" sz="2000" b="1" dirty="0"/>
              <a:t>Účel:</a:t>
            </a:r>
          </a:p>
          <a:p>
            <a:pPr marL="109537" indent="0" algn="just">
              <a:buNone/>
            </a:pPr>
            <a:r>
              <a:rPr lang="sk-SK" sz="2000" dirty="0">
                <a:latin typeface="Gotham"/>
              </a:rPr>
              <a:t>Účelom kritérií je zabezpečenie výberu tých projektov, ktoré najviac prispejú k plneniu cieľov stratégie CLLD, resp. sú najvhodnejšie pre územie MAS.</a:t>
            </a:r>
          </a:p>
          <a:p>
            <a:pPr marL="109537" indent="0" algn="just">
              <a:buNone/>
            </a:pPr>
            <a:r>
              <a:rPr lang="sk-SK" sz="2000" b="1" dirty="0">
                <a:solidFill>
                  <a:srgbClr val="FF0000"/>
                </a:solidFill>
                <a:latin typeface="Gotham"/>
              </a:rPr>
              <a:t>Podmienka relevantná pre všetkých užívateľov. Kritéria pre výber projektov musia byť v súlade s Konceptom implementácie stratégie CLLD v rozsahu oprávnenej aktivity a stratégiou CLLD.</a:t>
            </a:r>
          </a:p>
          <a:p>
            <a:pPr marL="109537" indent="0" algn="just">
              <a:buNone/>
            </a:pPr>
            <a:r>
              <a:rPr lang="sk-SK" sz="2000" b="1" dirty="0">
                <a:latin typeface="Gotham"/>
              </a:rPr>
              <a:t>Kritéria pre výber projektov sú:</a:t>
            </a:r>
          </a:p>
          <a:p>
            <a:pPr algn="just">
              <a:buFontTx/>
              <a:buChar char="-"/>
            </a:pPr>
            <a:r>
              <a:rPr lang="sk-SK" sz="2000" dirty="0">
                <a:latin typeface="Gotham"/>
              </a:rPr>
              <a:t>Hodnotiace kritériá,</a:t>
            </a:r>
          </a:p>
          <a:p>
            <a:pPr algn="just">
              <a:buFontTx/>
              <a:buChar char="-"/>
            </a:pPr>
            <a:r>
              <a:rPr lang="sk-SK" sz="2000" dirty="0">
                <a:latin typeface="Gotham"/>
              </a:rPr>
              <a:t>Rozlišovacie kritériá </a:t>
            </a:r>
          </a:p>
          <a:p>
            <a:pPr marL="109537" indent="0" algn="just">
              <a:buNone/>
            </a:pPr>
            <a:endParaRPr lang="sk-SK" sz="2000" b="1" dirty="0">
              <a:latin typeface="Gotham"/>
            </a:endParaRPr>
          </a:p>
          <a:p>
            <a:pPr marL="109537" indent="0" algn="just">
              <a:buNone/>
            </a:pPr>
            <a:r>
              <a:rPr lang="sk-SK" sz="2000" b="1" dirty="0">
                <a:latin typeface="Gotham"/>
              </a:rPr>
              <a:t>Forma preukázania: </a:t>
            </a:r>
          </a:p>
          <a:p>
            <a:pPr marL="109537" indent="0" algn="just">
              <a:buNone/>
            </a:pPr>
            <a:r>
              <a:rPr lang="sk-SK" sz="2000" dirty="0">
                <a:latin typeface="Gotham"/>
              </a:rPr>
              <a:t>Informácie uvedené v žiadosti o príspevok.</a:t>
            </a:r>
          </a:p>
          <a:p>
            <a:pPr marL="109537" indent="0" algn="just">
              <a:buNone/>
            </a:pPr>
            <a:r>
              <a:rPr lang="sk-SK" sz="2000" dirty="0">
                <a:latin typeface="Gotham"/>
              </a:rPr>
              <a:t>Osobitné prílohy </a:t>
            </a:r>
            <a:r>
              <a:rPr lang="sk-SK" sz="2000" dirty="0" err="1">
                <a:latin typeface="Gotham"/>
              </a:rPr>
              <a:t>ŽoPr</a:t>
            </a:r>
            <a:r>
              <a:rPr lang="sk-SK" sz="2000" dirty="0">
                <a:latin typeface="Gotham"/>
              </a:rPr>
              <a:t>:</a:t>
            </a:r>
          </a:p>
          <a:p>
            <a:pPr marL="109537" indent="0" algn="just">
              <a:buNone/>
            </a:pPr>
            <a:r>
              <a:rPr lang="sk-SK" sz="2000" dirty="0">
                <a:latin typeface="Gotham"/>
              </a:rPr>
              <a:t>-	Rozpočet projektu,</a:t>
            </a:r>
          </a:p>
          <a:p>
            <a:pPr marL="109537" indent="0" algn="just">
              <a:buNone/>
            </a:pPr>
            <a:r>
              <a:rPr lang="sk-SK" sz="2000" dirty="0">
                <a:latin typeface="Gotham"/>
              </a:rPr>
              <a:t>-	Ukazovatele finančného zdravia žiadateľa,</a:t>
            </a:r>
          </a:p>
          <a:p>
            <a:pPr marL="109537" indent="0" algn="just">
              <a:buNone/>
            </a:pPr>
            <a:r>
              <a:rPr lang="sk-SK" sz="2000" dirty="0">
                <a:latin typeface="Gotham"/>
              </a:rPr>
              <a:t>-	Finančná analýza projektu.</a:t>
            </a:r>
          </a:p>
        </p:txBody>
      </p:sp>
    </p:spTree>
    <p:extLst>
      <p:ext uri="{BB962C8B-B14F-4D97-AF65-F5344CB8AC3E}">
        <p14:creationId xmlns:p14="http://schemas.microsoft.com/office/powerpoint/2010/main" val="289441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lgn="just">
              <a:buNone/>
            </a:pPr>
            <a:r>
              <a:rPr lang="sk-SK" sz="2000" dirty="0">
                <a:latin typeface="Gotham"/>
              </a:rPr>
              <a:t>MAS overí podmienku splnenia kritérií výberu v procese odborného hodnotenia a výberu.</a:t>
            </a:r>
          </a:p>
          <a:p>
            <a:pPr marL="109537" indent="0" algn="just">
              <a:buNone/>
            </a:pPr>
            <a:endParaRPr lang="sk-SK" sz="2000" dirty="0">
              <a:latin typeface="Gotham"/>
            </a:endParaRPr>
          </a:p>
          <a:p>
            <a:pPr marL="109537" indent="0" algn="just">
              <a:buNone/>
            </a:pPr>
            <a:r>
              <a:rPr lang="sk-SK" sz="2000" dirty="0">
                <a:latin typeface="Gotham"/>
              </a:rPr>
              <a:t>Prostredníctvom hodnotiacich kritérií posudzuje MAS kvalitatívnu úroveň projektu predloženého v rámci </a:t>
            </a:r>
            <a:r>
              <a:rPr lang="sk-SK" sz="2000" dirty="0" err="1">
                <a:latin typeface="Gotham"/>
              </a:rPr>
              <a:t>ŽoPr</a:t>
            </a:r>
            <a:r>
              <a:rPr lang="sk-SK" sz="2000" dirty="0">
                <a:latin typeface="Gotham"/>
              </a:rPr>
              <a:t>. Ich aplikáciou sa určuje zostupné poradie </a:t>
            </a:r>
            <a:r>
              <a:rPr lang="sk-SK" sz="2000" dirty="0" err="1">
                <a:latin typeface="Gotham"/>
              </a:rPr>
              <a:t>ŽoPr</a:t>
            </a:r>
            <a:r>
              <a:rPr lang="sk-SK" sz="2000" dirty="0">
                <a:latin typeface="Gotham"/>
              </a:rPr>
              <a:t> (od </a:t>
            </a:r>
            <a:r>
              <a:rPr lang="sk-SK" sz="2000" dirty="0" err="1">
                <a:latin typeface="Gotham"/>
              </a:rPr>
              <a:t>ŽoPr</a:t>
            </a:r>
            <a:r>
              <a:rPr lang="sk-SK" sz="2000" dirty="0">
                <a:latin typeface="Gotham"/>
              </a:rPr>
              <a:t> z najvyšším počtom bodov po </a:t>
            </a:r>
            <a:r>
              <a:rPr lang="sk-SK" sz="2000" dirty="0" err="1">
                <a:latin typeface="Gotham"/>
              </a:rPr>
              <a:t>ŽoPr</a:t>
            </a:r>
            <a:r>
              <a:rPr lang="sk-SK" sz="2000" dirty="0">
                <a:latin typeface="Gotham"/>
              </a:rPr>
              <a:t> s najnižším počtom bodov).</a:t>
            </a:r>
          </a:p>
          <a:p>
            <a:pPr marL="109537" indent="0" algn="just">
              <a:buNone/>
            </a:pPr>
            <a:endParaRPr lang="sk-SK" sz="2000" dirty="0">
              <a:latin typeface="Gotham"/>
            </a:endParaRPr>
          </a:p>
          <a:p>
            <a:pPr marL="109537" indent="0" algn="just">
              <a:buNone/>
            </a:pPr>
            <a:r>
              <a:rPr lang="sk-SK" sz="2000" dirty="0">
                <a:latin typeface="Gotham"/>
              </a:rPr>
              <a:t>Cieľom rozlišovacích kritérií je určiť konečné poradie </a:t>
            </a:r>
            <a:r>
              <a:rPr lang="sk-SK" sz="2000" dirty="0" err="1">
                <a:latin typeface="Gotham"/>
              </a:rPr>
              <a:t>ŽoPr</a:t>
            </a:r>
            <a:r>
              <a:rPr lang="sk-SK" sz="2000" dirty="0">
                <a:latin typeface="Gotham"/>
              </a:rPr>
              <a:t> v prípadoch, kedy sa na hranici alokácie určenej výzvou nachádzajú dve alebo viaceré </a:t>
            </a:r>
            <a:r>
              <a:rPr lang="sk-SK" sz="2000" dirty="0" err="1">
                <a:latin typeface="Gotham"/>
              </a:rPr>
              <a:t>ŽoPr</a:t>
            </a:r>
            <a:r>
              <a:rPr lang="sk-SK" sz="2000" dirty="0">
                <a:latin typeface="Gotham"/>
              </a:rPr>
              <a:t>., a tým zabezpečiť, že v prípade nedostatku finančných prostriedkov vyčlenených na výzvu budú vybrané projekty, ktoré v najväčšej miere prispievajú k napĺňaniu cieľov stratégie MAS.</a:t>
            </a:r>
          </a:p>
        </p:txBody>
      </p:sp>
    </p:spTree>
    <p:extLst>
      <p:ext uri="{BB962C8B-B14F-4D97-AF65-F5344CB8AC3E}">
        <p14:creationId xmlns:p14="http://schemas.microsoft.com/office/powerpoint/2010/main" val="1627337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Hodnotiace kritériá</a:t>
            </a:r>
          </a:p>
          <a:p>
            <a:pPr marL="109537" indent="0">
              <a:buNone/>
            </a:pPr>
            <a:r>
              <a:rPr lang="sk-SK" sz="2000" dirty="0">
                <a:latin typeface="Gotham"/>
              </a:rPr>
              <a:t>Boli povinné, povinne voliteľné a dobrovoľné – stanovené MAS v rámci Konceptu implementácie stratégie CLLD po príslušných aktivitách. </a:t>
            </a:r>
          </a:p>
          <a:p>
            <a:pPr marL="109537" indent="0">
              <a:buNone/>
            </a:pPr>
            <a:endParaRPr lang="sk-SK" sz="2000" b="1" dirty="0">
              <a:latin typeface="Gotham"/>
            </a:endParaRPr>
          </a:p>
          <a:p>
            <a:pPr marL="109537" indent="0">
              <a:buNone/>
            </a:pPr>
            <a:r>
              <a:rPr lang="sk-SK" sz="2000" b="1" dirty="0">
                <a:latin typeface="Gotham"/>
              </a:rPr>
              <a:t>Výberové kritériá</a:t>
            </a:r>
          </a:p>
          <a:p>
            <a:pPr marL="109537" indent="0">
              <a:buNone/>
            </a:pPr>
            <a:r>
              <a:rPr lang="sk-SK" sz="2000" dirty="0">
                <a:latin typeface="Gotham"/>
              </a:rPr>
              <a:t>Boli povinne stanovené IROP ako:</a:t>
            </a:r>
          </a:p>
          <a:p>
            <a:pPr marL="109537" indent="0">
              <a:buNone/>
            </a:pPr>
            <a:endParaRPr lang="sk-SK" sz="2000" dirty="0">
              <a:latin typeface="Gotham"/>
            </a:endParaRPr>
          </a:p>
          <a:p>
            <a:pPr marL="566737" indent="-457200">
              <a:buFont typeface="+mj-lt"/>
              <a:buAutoNum type="arabicPeriod"/>
            </a:pPr>
            <a:r>
              <a:rPr lang="sk-SK" sz="2000" dirty="0">
                <a:latin typeface="Gotham"/>
              </a:rPr>
              <a:t>Hodnota </a:t>
            </a:r>
            <a:r>
              <a:rPr lang="sk-SK" sz="2000" dirty="0" err="1">
                <a:latin typeface="Gotham"/>
              </a:rPr>
              <a:t>Value</a:t>
            </a:r>
            <a:r>
              <a:rPr lang="sk-SK" sz="2000" dirty="0">
                <a:latin typeface="Gotham"/>
              </a:rPr>
              <a:t> </a:t>
            </a:r>
            <a:r>
              <a:rPr lang="sk-SK" sz="2000" dirty="0" err="1">
                <a:latin typeface="Gotham"/>
              </a:rPr>
              <a:t>for</a:t>
            </a:r>
            <a:r>
              <a:rPr lang="sk-SK" sz="2000" dirty="0">
                <a:latin typeface="Gotham"/>
              </a:rPr>
              <a:t> Money  (nie pre všetky aktivity),</a:t>
            </a:r>
          </a:p>
          <a:p>
            <a:pPr marL="566737" indent="-457200">
              <a:buFont typeface="+mj-lt"/>
              <a:buAutoNum type="arabicPeriod"/>
            </a:pPr>
            <a:r>
              <a:rPr lang="sk-SK" sz="2000" dirty="0">
                <a:latin typeface="Gotham"/>
              </a:rPr>
              <a:t>Posúdenie vplyvu a dopadu projektu na plnenie stratégie CLLD - toto rozlišovacie kritérium sa aplikuje jedine v prípadoch, ak aplikácia na základe hodnoty </a:t>
            </a:r>
            <a:r>
              <a:rPr lang="sk-SK" sz="2000" dirty="0" err="1">
                <a:latin typeface="Gotham"/>
              </a:rPr>
              <a:t>value</a:t>
            </a:r>
            <a:r>
              <a:rPr lang="sk-SK" sz="2000" dirty="0">
                <a:latin typeface="Gotham"/>
              </a:rPr>
              <a:t> </a:t>
            </a:r>
            <a:r>
              <a:rPr lang="sk-SK" sz="2000" dirty="0" err="1">
                <a:latin typeface="Gotham"/>
              </a:rPr>
              <a:t>for</a:t>
            </a:r>
            <a:r>
              <a:rPr lang="sk-SK" sz="2000" dirty="0">
                <a:latin typeface="Gotham"/>
              </a:rPr>
              <a:t> </a:t>
            </a:r>
            <a:r>
              <a:rPr lang="sk-SK" sz="2000" dirty="0" err="1">
                <a:latin typeface="Gotham"/>
              </a:rPr>
              <a:t>money</a:t>
            </a:r>
            <a:r>
              <a:rPr lang="sk-SK" sz="2000" dirty="0">
                <a:latin typeface="Gotham"/>
              </a:rPr>
              <a:t> neurčila konečné poradie žiadostí o príspevok na hranici alokácie. Toto rozlišovacie kritérium aplikuje výberová komisia MAS.</a:t>
            </a:r>
          </a:p>
          <a:p>
            <a:pPr marL="109537" indent="0">
              <a:buNone/>
            </a:pPr>
            <a:endParaRPr lang="sk-SK" sz="2000" b="1" dirty="0">
              <a:solidFill>
                <a:srgbClr val="FF0000"/>
              </a:solidFill>
              <a:latin typeface="Gotham"/>
            </a:endParaRPr>
          </a:p>
          <a:p>
            <a:pPr marL="109537" indent="0">
              <a:buNone/>
            </a:pPr>
            <a:r>
              <a:rPr lang="sk-SK" sz="2000" b="1" dirty="0">
                <a:solidFill>
                  <a:srgbClr val="FF0000"/>
                </a:solidFill>
                <a:latin typeface="Gotham"/>
              </a:rPr>
              <a:t>Toto nastavenie je MAS povinná preniesť do prílohy č. 4 výzvy.</a:t>
            </a:r>
          </a:p>
          <a:p>
            <a:pPr marL="109537" indent="0">
              <a:buNone/>
            </a:pPr>
            <a:endParaRPr lang="sk-SK" sz="2000" b="1" dirty="0">
              <a:latin typeface="Gotham"/>
            </a:endParaRPr>
          </a:p>
        </p:txBody>
      </p:sp>
    </p:spTree>
    <p:extLst>
      <p:ext uri="{BB962C8B-B14F-4D97-AF65-F5344CB8AC3E}">
        <p14:creationId xmlns:p14="http://schemas.microsoft.com/office/powerpoint/2010/main" val="2142384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Rôzne modely posudzovania finančného zdravia pre verejný sektor a sektor súkromný:</a:t>
            </a:r>
          </a:p>
          <a:p>
            <a:pPr marL="566737" indent="-457200">
              <a:buFont typeface="+mj-lt"/>
              <a:buAutoNum type="arabicPeriod"/>
            </a:pPr>
            <a:r>
              <a:rPr lang="sk-SK" sz="2000" dirty="0"/>
              <a:t>Verejný sektor a NÚJ – Index bonity verejnej správy</a:t>
            </a:r>
          </a:p>
          <a:p>
            <a:pPr marL="566737" indent="-457200">
              <a:buFont typeface="+mj-lt"/>
              <a:buAutoNum type="arabicPeriod"/>
            </a:pPr>
            <a:r>
              <a:rPr lang="sk-SK" sz="2000" dirty="0"/>
              <a:t>Ostatní žiadatelia - Súkromný sektor – </a:t>
            </a:r>
            <a:r>
              <a:rPr lang="sk-SK" sz="2000" dirty="0" err="1"/>
              <a:t>Altmanov</a:t>
            </a:r>
            <a:r>
              <a:rPr lang="sk-SK" sz="2000" dirty="0"/>
              <a:t> index</a:t>
            </a:r>
          </a:p>
          <a:p>
            <a:pPr marL="109537" indent="0">
              <a:buNone/>
            </a:pPr>
            <a:endParaRPr lang="sk-SK" sz="2000" b="1" dirty="0"/>
          </a:p>
          <a:p>
            <a:pPr marL="109537" indent="0">
              <a:buNone/>
            </a:pPr>
            <a:r>
              <a:rPr lang="sk-SK" sz="2000" dirty="0"/>
              <a:t>Zdroj údajov: Účtovná závierka užívateľa</a:t>
            </a:r>
          </a:p>
          <a:p>
            <a:pPr marL="109537" indent="0">
              <a:buNone/>
            </a:pPr>
            <a:endParaRPr lang="sk-SK" sz="2000" dirty="0"/>
          </a:p>
          <a:p>
            <a:pPr marL="109537" indent="0" algn="just">
              <a:buNone/>
            </a:pPr>
            <a:r>
              <a:rPr lang="sk-SK" sz="2000" dirty="0"/>
              <a:t>Do formulára sa vypĺňajú údaje z poslednej schválenej účtovnej závierky.</a:t>
            </a:r>
          </a:p>
          <a:p>
            <a:pPr marL="109537" indent="0" algn="just">
              <a:buNone/>
            </a:pPr>
            <a:r>
              <a:rPr lang="sk-SK" sz="2000" b="1" dirty="0">
                <a:solidFill>
                  <a:srgbClr val="FF0000"/>
                </a:solidFill>
              </a:rPr>
              <a:t>Schválená účtovná závierka predstavuje zostavenú účtovnú závierku, ktorá je schválená štatutárnym orgánom užívateľa. Pre účely stanovenia referenčného obdobia sa schválenou účtovnou závierkou nemyslí jej overenie účtovným audítorom (ak má užívateľ povinnosť vykonať overenie účtovnej závierky audítorom), alebo schválenie zastupiteľstvom a pod. </a:t>
            </a:r>
          </a:p>
          <a:p>
            <a:pPr marL="109537" indent="0" algn="just">
              <a:buNone/>
            </a:pPr>
            <a:endParaRPr lang="sk-SK" sz="2000" b="1" dirty="0">
              <a:solidFill>
                <a:srgbClr val="FF0000"/>
              </a:solidFill>
            </a:endParaRPr>
          </a:p>
          <a:p>
            <a:pPr marL="109537" indent="0">
              <a:buNone/>
            </a:pPr>
            <a:endParaRPr lang="sk-SK" sz="2000" b="1" dirty="0"/>
          </a:p>
        </p:txBody>
      </p:sp>
    </p:spTree>
    <p:extLst>
      <p:ext uri="{BB962C8B-B14F-4D97-AF65-F5344CB8AC3E}">
        <p14:creationId xmlns:p14="http://schemas.microsoft.com/office/powerpoint/2010/main" val="158401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792088"/>
          </a:xfrm>
        </p:spPr>
        <p:txBody>
          <a:bodyPr/>
          <a:lstStyle/>
          <a:p>
            <a:r>
              <a:rPr lang="sk-SK" sz="3000" b="1" dirty="0">
                <a:solidFill>
                  <a:schemeClr val="accent2"/>
                </a:solidFill>
                <a:latin typeface="+mn-lt"/>
                <a:ea typeface="+mn-ea"/>
                <a:cs typeface="Arial" charset="0"/>
              </a:rPr>
              <a:t>Obsah</a:t>
            </a:r>
          </a:p>
        </p:txBody>
      </p:sp>
      <p:sp>
        <p:nvSpPr>
          <p:cNvPr id="3" name="Zástupný objekt pre obsah 2"/>
          <p:cNvSpPr>
            <a:spLocks noGrp="1"/>
          </p:cNvSpPr>
          <p:nvPr>
            <p:ph idx="1"/>
          </p:nvPr>
        </p:nvSpPr>
        <p:spPr>
          <a:xfrm>
            <a:off x="179512" y="908720"/>
            <a:ext cx="8640960" cy="5760640"/>
          </a:xfrm>
        </p:spPr>
        <p:txBody>
          <a:bodyPr/>
          <a:lstStyle/>
          <a:p>
            <a:r>
              <a:rPr lang="sk-SK" sz="2400" dirty="0"/>
              <a:t>BLOK I</a:t>
            </a:r>
          </a:p>
          <a:p>
            <a:pPr>
              <a:buFontTx/>
              <a:buChar char="-"/>
            </a:pPr>
            <a:r>
              <a:rPr lang="sk-SK" sz="2000" dirty="0"/>
              <a:t>Vyhlasovanie výzvy MAS,</a:t>
            </a:r>
          </a:p>
          <a:p>
            <a:pPr>
              <a:buFontTx/>
              <a:buChar char="-"/>
            </a:pPr>
            <a:r>
              <a:rPr lang="sk-SK" sz="2000" dirty="0"/>
              <a:t>Kontrolné zoznamy MAS,</a:t>
            </a:r>
          </a:p>
          <a:p>
            <a:pPr>
              <a:buFontTx/>
              <a:buChar char="-"/>
            </a:pPr>
            <a:r>
              <a:rPr lang="sk-SK" sz="2000" dirty="0"/>
              <a:t>Kontrola výzvy zo strany RO pre IROP,</a:t>
            </a:r>
          </a:p>
          <a:p>
            <a:pPr>
              <a:buFontTx/>
              <a:buChar char="-"/>
            </a:pPr>
            <a:r>
              <a:rPr lang="sk-SK" sz="2000" dirty="0"/>
              <a:t>Výzva </a:t>
            </a:r>
            <a:r>
              <a:rPr lang="sk-SK" sz="2000" dirty="0" err="1"/>
              <a:t>vs</a:t>
            </a:r>
            <a:r>
              <a:rPr lang="sk-SK" sz="2000" dirty="0"/>
              <a:t>. Koncept implementácie stratégie CLLD </a:t>
            </a:r>
            <a:r>
              <a:rPr lang="sk-SK" sz="2000" dirty="0" err="1"/>
              <a:t>vs</a:t>
            </a:r>
            <a:r>
              <a:rPr lang="sk-SK" sz="2000" dirty="0"/>
              <a:t>. Stratégia CLLD,</a:t>
            </a:r>
          </a:p>
          <a:p>
            <a:pPr>
              <a:buFontTx/>
              <a:buChar char="-"/>
            </a:pPr>
            <a:r>
              <a:rPr lang="sk-SK" sz="2000" dirty="0"/>
              <a:t>Formálne náležitosti výzvy,</a:t>
            </a:r>
          </a:p>
          <a:p>
            <a:pPr>
              <a:buFontTx/>
              <a:buChar char="-"/>
            </a:pPr>
            <a:r>
              <a:rPr lang="sk-SK" sz="2000" dirty="0"/>
              <a:t>Časový harmonogram výzvy (vyhlásenie, uzatvorenie, kolá),</a:t>
            </a:r>
          </a:p>
          <a:p>
            <a:pPr>
              <a:buFontTx/>
              <a:buChar char="-"/>
            </a:pPr>
            <a:r>
              <a:rPr lang="sk-SK" sz="2000" dirty="0"/>
              <a:t>Komunikácia MAS a užívateľov,</a:t>
            </a:r>
          </a:p>
          <a:p>
            <a:pPr>
              <a:buFontTx/>
              <a:buChar char="-"/>
            </a:pPr>
            <a:r>
              <a:rPr lang="sk-SK" sz="2000" dirty="0"/>
              <a:t>Zmena a zrušenie výzvy,</a:t>
            </a:r>
          </a:p>
          <a:p>
            <a:r>
              <a:rPr lang="sk-SK" sz="2400" dirty="0" smtClean="0"/>
              <a:t>BLOK </a:t>
            </a:r>
            <a:r>
              <a:rPr lang="sk-SK" sz="2400" dirty="0"/>
              <a:t>II – Podmienky poskytnutia príspevku (PPP)</a:t>
            </a:r>
          </a:p>
          <a:p>
            <a:pPr>
              <a:buFontTx/>
              <a:buChar char="-"/>
            </a:pPr>
            <a:r>
              <a:rPr lang="sk-SK" sz="2000" dirty="0"/>
              <a:t>Spôsob financovania a miera (intenzita) spolufinancovania,</a:t>
            </a:r>
          </a:p>
          <a:p>
            <a:pPr>
              <a:buFontTx/>
              <a:buChar char="-"/>
            </a:pPr>
            <a:r>
              <a:rPr lang="sk-SK" sz="2000" dirty="0"/>
              <a:t>Účel a podstata PPP,</a:t>
            </a:r>
            <a:endParaRPr lang="sk-SK" sz="2000" b="1" dirty="0">
              <a:solidFill>
                <a:srgbClr val="FF0000"/>
              </a:solidFill>
            </a:endParaRPr>
          </a:p>
          <a:p>
            <a:pPr>
              <a:buFontTx/>
              <a:buChar char="-"/>
            </a:pPr>
            <a:r>
              <a:rPr lang="sk-SK" sz="2000" dirty="0"/>
              <a:t>Spôsob preukazovania splnenia PPP,</a:t>
            </a:r>
          </a:p>
          <a:p>
            <a:pPr>
              <a:buFontTx/>
              <a:buChar char="-"/>
            </a:pPr>
            <a:r>
              <a:rPr lang="sk-SK" sz="2000" dirty="0"/>
              <a:t>Prílohy žiadosti o príspevok (</a:t>
            </a:r>
            <a:r>
              <a:rPr lang="sk-SK" sz="2000" dirty="0" err="1"/>
              <a:t>ŽoPr</a:t>
            </a:r>
            <a:r>
              <a:rPr lang="sk-SK" sz="2000" dirty="0"/>
              <a:t>),</a:t>
            </a:r>
          </a:p>
          <a:p>
            <a:pPr>
              <a:buFontTx/>
              <a:buChar char="-"/>
            </a:pPr>
            <a:r>
              <a:rPr lang="sk-SK" sz="2000" dirty="0"/>
              <a:t>Vzorové príklady</a:t>
            </a:r>
          </a:p>
          <a:p>
            <a:pPr marL="109537" indent="0">
              <a:buNone/>
            </a:pPr>
            <a:endParaRPr lang="sk-SK" sz="2400" dirty="0"/>
          </a:p>
          <a:p>
            <a:pPr>
              <a:buFont typeface="Arial" panose="020B0604020202020204" pitchFamily="34" charset="0"/>
              <a:buChar char="•"/>
            </a:pPr>
            <a:endParaRPr lang="sk-SK" sz="2400" dirty="0"/>
          </a:p>
          <a:p>
            <a:endParaRPr lang="sk-SK" sz="2400" dirty="0"/>
          </a:p>
          <a:p>
            <a:endParaRPr lang="sk-SK" sz="2400" dirty="0"/>
          </a:p>
          <a:p>
            <a:endParaRPr lang="sk-SK" sz="2400" dirty="0"/>
          </a:p>
          <a:p>
            <a:pPr marL="109537" indent="0">
              <a:buNone/>
            </a:pPr>
            <a:endParaRPr lang="sk-SK" sz="800" dirty="0"/>
          </a:p>
          <a:p>
            <a:pPr marL="0" indent="0">
              <a:buNone/>
            </a:pPr>
            <a:endParaRPr lang="sk-SK" dirty="0"/>
          </a:p>
        </p:txBody>
      </p:sp>
    </p:spTree>
    <p:extLst>
      <p:ext uri="{BB962C8B-B14F-4D97-AF65-F5344CB8AC3E}">
        <p14:creationId xmlns:p14="http://schemas.microsoft.com/office/powerpoint/2010/main" val="398204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graphicFrame>
        <p:nvGraphicFramePr>
          <p:cNvPr id="2" name="Zástupný objekt pre obsah 1">
            <a:extLst>
              <a:ext uri="{FF2B5EF4-FFF2-40B4-BE49-F238E27FC236}">
                <a16:creationId xmlns:a16="http://schemas.microsoft.com/office/drawing/2014/main" id="{BEF28FDC-4C34-4F15-AC20-3778C5C9514B}"/>
              </a:ext>
            </a:extLst>
          </p:cNvPr>
          <p:cNvGraphicFramePr>
            <a:graphicFrameLocks noGrp="1"/>
          </p:cNvGraphicFramePr>
          <p:nvPr>
            <p:ph idx="1"/>
            <p:extLst>
              <p:ext uri="{D42A27DB-BD31-4B8C-83A1-F6EECF244321}">
                <p14:modId xmlns:p14="http://schemas.microsoft.com/office/powerpoint/2010/main" val="3780378781"/>
              </p:ext>
            </p:extLst>
          </p:nvPr>
        </p:nvGraphicFramePr>
        <p:xfrm>
          <a:off x="179388" y="1268413"/>
          <a:ext cx="8640765" cy="2712720"/>
        </p:xfrm>
        <a:graphic>
          <a:graphicData uri="http://schemas.openxmlformats.org/drawingml/2006/table">
            <a:tbl>
              <a:tblPr firstRow="1" bandRow="1">
                <a:tableStyleId>{5C22544A-7EE6-4342-B048-85BDC9FD1C3A}</a:tableStyleId>
              </a:tblPr>
              <a:tblGrid>
                <a:gridCol w="1368276">
                  <a:extLst>
                    <a:ext uri="{9D8B030D-6E8A-4147-A177-3AD203B41FA5}">
                      <a16:colId xmlns:a16="http://schemas.microsoft.com/office/drawing/2014/main" val="394463268"/>
                    </a:ext>
                  </a:extLst>
                </a:gridCol>
                <a:gridCol w="1296144">
                  <a:extLst>
                    <a:ext uri="{9D8B030D-6E8A-4147-A177-3AD203B41FA5}">
                      <a16:colId xmlns:a16="http://schemas.microsoft.com/office/drawing/2014/main" val="2414427289"/>
                    </a:ext>
                  </a:extLst>
                </a:gridCol>
                <a:gridCol w="1296144">
                  <a:extLst>
                    <a:ext uri="{9D8B030D-6E8A-4147-A177-3AD203B41FA5}">
                      <a16:colId xmlns:a16="http://schemas.microsoft.com/office/drawing/2014/main" val="3720541570"/>
                    </a:ext>
                  </a:extLst>
                </a:gridCol>
                <a:gridCol w="1296144">
                  <a:extLst>
                    <a:ext uri="{9D8B030D-6E8A-4147-A177-3AD203B41FA5}">
                      <a16:colId xmlns:a16="http://schemas.microsoft.com/office/drawing/2014/main" val="1524447081"/>
                    </a:ext>
                  </a:extLst>
                </a:gridCol>
                <a:gridCol w="915267">
                  <a:extLst>
                    <a:ext uri="{9D8B030D-6E8A-4147-A177-3AD203B41FA5}">
                      <a16:colId xmlns:a16="http://schemas.microsoft.com/office/drawing/2014/main" val="2181384192"/>
                    </a:ext>
                  </a:extLst>
                </a:gridCol>
                <a:gridCol w="1234395">
                  <a:extLst>
                    <a:ext uri="{9D8B030D-6E8A-4147-A177-3AD203B41FA5}">
                      <a16:colId xmlns:a16="http://schemas.microsoft.com/office/drawing/2014/main" val="3926284788"/>
                    </a:ext>
                  </a:extLst>
                </a:gridCol>
                <a:gridCol w="1234395">
                  <a:extLst>
                    <a:ext uri="{9D8B030D-6E8A-4147-A177-3AD203B41FA5}">
                      <a16:colId xmlns:a16="http://schemas.microsoft.com/office/drawing/2014/main" val="3119102663"/>
                    </a:ext>
                  </a:extLst>
                </a:gridCol>
              </a:tblGrid>
              <a:tr h="370840">
                <a:tc>
                  <a:txBody>
                    <a:bodyPr/>
                    <a:lstStyle/>
                    <a:p>
                      <a:r>
                        <a:rPr lang="sk-SK" sz="1600" dirty="0"/>
                        <a:t>Účtovníctvo a ÚJ</a:t>
                      </a:r>
                    </a:p>
                  </a:txBody>
                  <a:tcPr/>
                </a:tc>
                <a:tc>
                  <a:txBody>
                    <a:bodyPr/>
                    <a:lstStyle/>
                    <a:p>
                      <a:r>
                        <a:rPr lang="sk-SK" sz="1600" dirty="0"/>
                        <a:t>PÚ</a:t>
                      </a:r>
                    </a:p>
                    <a:p>
                      <a:r>
                        <a:rPr lang="sk-SK" sz="1600" dirty="0"/>
                        <a:t>Podnikatelia</a:t>
                      </a:r>
                    </a:p>
                  </a:txBody>
                  <a:tcPr/>
                </a:tc>
                <a:tc>
                  <a:txBody>
                    <a:bodyPr/>
                    <a:lstStyle/>
                    <a:p>
                      <a:r>
                        <a:rPr lang="sk-SK" sz="1600" dirty="0"/>
                        <a:t>PÚ</a:t>
                      </a:r>
                    </a:p>
                    <a:p>
                      <a:r>
                        <a:rPr lang="sk-SK" sz="1600" dirty="0"/>
                        <a:t>podnikatelia</a:t>
                      </a:r>
                    </a:p>
                    <a:p>
                      <a:r>
                        <a:rPr lang="sk-SK" sz="1600" dirty="0"/>
                        <a:t>MÚJ</a:t>
                      </a:r>
                    </a:p>
                  </a:txBody>
                  <a:tcPr/>
                </a:tc>
                <a:tc>
                  <a:txBody>
                    <a:bodyPr/>
                    <a:lstStyle/>
                    <a:p>
                      <a:r>
                        <a:rPr lang="sk-SK" sz="1600" dirty="0"/>
                        <a:t>JÚ podnikatelia</a:t>
                      </a:r>
                    </a:p>
                  </a:txBody>
                  <a:tcPr/>
                </a:tc>
                <a:tc>
                  <a:txBody>
                    <a:bodyPr/>
                    <a:lstStyle/>
                    <a:p>
                      <a:r>
                        <a:rPr lang="sk-SK" sz="1600" dirty="0"/>
                        <a:t>PÚ</a:t>
                      </a:r>
                    </a:p>
                    <a:p>
                      <a:r>
                        <a:rPr lang="sk-SK" sz="1600" dirty="0"/>
                        <a:t>verejný sektor</a:t>
                      </a:r>
                    </a:p>
                  </a:txBody>
                  <a:tcPr/>
                </a:tc>
                <a:tc>
                  <a:txBody>
                    <a:bodyPr/>
                    <a:lstStyle/>
                    <a:p>
                      <a:r>
                        <a:rPr lang="sk-SK" sz="1600" dirty="0"/>
                        <a:t>PÚ</a:t>
                      </a:r>
                    </a:p>
                    <a:p>
                      <a:r>
                        <a:rPr lang="sk-SK" sz="1600" dirty="0"/>
                        <a:t>neziskové </a:t>
                      </a:r>
                      <a:r>
                        <a:rPr lang="sk-SK" sz="1600" dirty="0" err="1"/>
                        <a:t>org</a:t>
                      </a:r>
                      <a:r>
                        <a:rPr lang="sk-SK" sz="1600" dirty="0"/>
                        <a:t>.</a:t>
                      </a:r>
                    </a:p>
                  </a:txBody>
                  <a:tcPr/>
                </a:tc>
                <a:tc>
                  <a:txBody>
                    <a:bodyPr/>
                    <a:lstStyle/>
                    <a:p>
                      <a:r>
                        <a:rPr lang="sk-SK" sz="1600" dirty="0"/>
                        <a:t>JÚ</a:t>
                      </a:r>
                    </a:p>
                    <a:p>
                      <a:r>
                        <a:rPr lang="sk-SK" sz="1600" dirty="0"/>
                        <a:t>neziskové </a:t>
                      </a:r>
                      <a:r>
                        <a:rPr lang="sk-SK" sz="1600" dirty="0" err="1"/>
                        <a:t>org</a:t>
                      </a:r>
                      <a:r>
                        <a:rPr lang="sk-SK" sz="1600" dirty="0"/>
                        <a:t>.</a:t>
                      </a:r>
                    </a:p>
                  </a:txBody>
                  <a:tcPr/>
                </a:tc>
                <a:extLst>
                  <a:ext uri="{0D108BD9-81ED-4DB2-BD59-A6C34878D82A}">
                    <a16:rowId xmlns:a16="http://schemas.microsoft.com/office/drawing/2014/main" val="2665974909"/>
                  </a:ext>
                </a:extLst>
              </a:tr>
              <a:tr h="370840">
                <a:tc>
                  <a:txBody>
                    <a:bodyPr/>
                    <a:lstStyle/>
                    <a:p>
                      <a:r>
                        <a:rPr lang="sk-SK" sz="1600" dirty="0"/>
                        <a:t>Vzor tlačív</a:t>
                      </a:r>
                    </a:p>
                  </a:txBody>
                  <a:tcPr/>
                </a:tc>
                <a:tc>
                  <a:txBody>
                    <a:bodyPr/>
                    <a:lstStyle/>
                    <a:p>
                      <a:r>
                        <a:rPr lang="sk-SK" sz="1600" dirty="0" err="1"/>
                        <a:t>Úč</a:t>
                      </a:r>
                      <a:r>
                        <a:rPr lang="sk-SK" sz="1600" dirty="0"/>
                        <a:t> POD</a:t>
                      </a:r>
                    </a:p>
                  </a:txBody>
                  <a:tcPr/>
                </a:tc>
                <a:tc>
                  <a:txBody>
                    <a:bodyPr/>
                    <a:lstStyle/>
                    <a:p>
                      <a:r>
                        <a:rPr lang="sk-SK" sz="1600" dirty="0" err="1"/>
                        <a:t>Úč</a:t>
                      </a:r>
                      <a:r>
                        <a:rPr lang="sk-SK" sz="1600" dirty="0"/>
                        <a:t> MÚJ</a:t>
                      </a:r>
                    </a:p>
                  </a:txBody>
                  <a:tcPr/>
                </a:tc>
                <a:tc>
                  <a:txBody>
                    <a:bodyPr/>
                    <a:lstStyle/>
                    <a:p>
                      <a:r>
                        <a:rPr lang="sk-SK" sz="1600" dirty="0" err="1"/>
                        <a:t>Úč</a:t>
                      </a:r>
                      <a:r>
                        <a:rPr lang="sk-SK" sz="1600" dirty="0"/>
                        <a:t> FO</a:t>
                      </a:r>
                    </a:p>
                  </a:txBody>
                  <a:tcPr/>
                </a:tc>
                <a:tc>
                  <a:txBody>
                    <a:bodyPr/>
                    <a:lstStyle/>
                    <a:p>
                      <a:r>
                        <a:rPr lang="sk-SK" sz="1600" dirty="0"/>
                        <a:t>ROPO SFOV</a:t>
                      </a:r>
                    </a:p>
                  </a:txBody>
                  <a:tcPr/>
                </a:tc>
                <a:tc>
                  <a:txBody>
                    <a:bodyPr/>
                    <a:lstStyle/>
                    <a:p>
                      <a:r>
                        <a:rPr lang="sk-SK" sz="1600" dirty="0" err="1"/>
                        <a:t>Úč</a:t>
                      </a:r>
                      <a:r>
                        <a:rPr lang="sk-SK" sz="1600" dirty="0"/>
                        <a:t> NUJ</a:t>
                      </a:r>
                    </a:p>
                  </a:txBody>
                  <a:tcPr/>
                </a:tc>
                <a:tc>
                  <a:txBody>
                    <a:bodyPr/>
                    <a:lstStyle/>
                    <a:p>
                      <a:r>
                        <a:rPr lang="sk-SK" sz="1600" dirty="0" err="1"/>
                        <a:t>Úč</a:t>
                      </a:r>
                      <a:r>
                        <a:rPr lang="sk-SK" sz="1600" dirty="0"/>
                        <a:t> NO</a:t>
                      </a:r>
                    </a:p>
                  </a:txBody>
                  <a:tcPr/>
                </a:tc>
                <a:extLst>
                  <a:ext uri="{0D108BD9-81ED-4DB2-BD59-A6C34878D82A}">
                    <a16:rowId xmlns:a16="http://schemas.microsoft.com/office/drawing/2014/main" val="1351157638"/>
                  </a:ext>
                </a:extLst>
              </a:tr>
              <a:tr h="370840">
                <a:tc>
                  <a:txBody>
                    <a:bodyPr/>
                    <a:lstStyle/>
                    <a:p>
                      <a:r>
                        <a:rPr lang="sk-SK" sz="1600" dirty="0"/>
                        <a:t>Opatrenie MF SR</a:t>
                      </a:r>
                    </a:p>
                  </a:txBody>
                  <a:tcPr/>
                </a:tc>
                <a:tc>
                  <a:txBody>
                    <a:bodyPr/>
                    <a:lstStyle/>
                    <a:p>
                      <a:r>
                        <a:rPr lang="sk-SK" sz="1600" dirty="0"/>
                        <a:t>MF/14770/2017-74 VÚJ MF/14776/2017-74 malé ÚJ</a:t>
                      </a:r>
                    </a:p>
                  </a:txBody>
                  <a:tcPr/>
                </a:tc>
                <a:tc>
                  <a:txBody>
                    <a:bodyPr/>
                    <a:lstStyle/>
                    <a:p>
                      <a:r>
                        <a:rPr lang="sk-SK" sz="1600" dirty="0"/>
                        <a:t>MF/14775/2017-74</a:t>
                      </a:r>
                    </a:p>
                  </a:txBody>
                  <a:tcPr/>
                </a:tc>
                <a:tc>
                  <a:txBody>
                    <a:bodyPr/>
                    <a:lstStyle/>
                    <a:p>
                      <a:r>
                        <a:rPr lang="sk-SK" sz="1600" dirty="0"/>
                        <a:t>MF/18451/2015-74</a:t>
                      </a:r>
                    </a:p>
                  </a:txBody>
                  <a:tcPr/>
                </a:tc>
                <a:tc>
                  <a:txBody>
                    <a:bodyPr/>
                    <a:lstStyle/>
                    <a:p>
                      <a:r>
                        <a:rPr lang="sk-SK" sz="1600" dirty="0"/>
                        <a:t>MF/21227/2014-31</a:t>
                      </a:r>
                    </a:p>
                  </a:txBody>
                  <a:tcPr/>
                </a:tc>
                <a:tc>
                  <a:txBody>
                    <a:bodyPr/>
                    <a:lstStyle/>
                    <a:p>
                      <a:r>
                        <a:rPr lang="sk-SK" sz="1600" dirty="0"/>
                        <a:t>MF/19760/2015-74</a:t>
                      </a:r>
                    </a:p>
                    <a:p>
                      <a:endParaRPr lang="sk-SK" sz="1600" dirty="0"/>
                    </a:p>
                  </a:txBody>
                  <a:tcPr/>
                </a:tc>
                <a:tc>
                  <a:txBody>
                    <a:bodyPr/>
                    <a:lstStyle/>
                    <a:p>
                      <a:r>
                        <a:rPr lang="sk-SK" sz="1600" dirty="0"/>
                        <a:t>MF/19751/2015-74</a:t>
                      </a:r>
                    </a:p>
                  </a:txBody>
                  <a:tcPr/>
                </a:tc>
                <a:extLst>
                  <a:ext uri="{0D108BD9-81ED-4DB2-BD59-A6C34878D82A}">
                    <a16:rowId xmlns:a16="http://schemas.microsoft.com/office/drawing/2014/main" val="1785810437"/>
                  </a:ext>
                </a:extLst>
              </a:tr>
            </a:tbl>
          </a:graphicData>
        </a:graphic>
      </p:graphicFrame>
      <p:sp>
        <p:nvSpPr>
          <p:cNvPr id="3" name="Obdĺžnik 2">
            <a:extLst>
              <a:ext uri="{FF2B5EF4-FFF2-40B4-BE49-F238E27FC236}">
                <a16:creationId xmlns:a16="http://schemas.microsoft.com/office/drawing/2014/main" id="{25CA4FED-197F-434A-B1E5-873D2A79A942}"/>
              </a:ext>
            </a:extLst>
          </p:cNvPr>
          <p:cNvSpPr/>
          <p:nvPr/>
        </p:nvSpPr>
        <p:spPr>
          <a:xfrm>
            <a:off x="148241" y="4016693"/>
            <a:ext cx="8816247" cy="2031325"/>
          </a:xfrm>
          <a:prstGeom prst="rect">
            <a:avLst/>
          </a:prstGeom>
        </p:spPr>
        <p:txBody>
          <a:bodyPr wrap="square">
            <a:spAutoFit/>
          </a:bodyPr>
          <a:lstStyle/>
          <a:p>
            <a:pPr algn="just"/>
            <a:r>
              <a:rPr lang="sk-SK" dirty="0">
                <a:latin typeface="Gotham"/>
              </a:rPr>
              <a:t>Verejný sektor = rozpočtové, príspevkové </a:t>
            </a:r>
            <a:r>
              <a:rPr lang="sk-SK" dirty="0" err="1">
                <a:latin typeface="Gotham"/>
              </a:rPr>
              <a:t>org</a:t>
            </a:r>
            <a:r>
              <a:rPr lang="sk-SK" dirty="0">
                <a:latin typeface="Gotham"/>
              </a:rPr>
              <a:t>., štátne fondy, obce a VÚC </a:t>
            </a:r>
          </a:p>
          <a:p>
            <a:pPr algn="just"/>
            <a:r>
              <a:rPr lang="sk-SK" dirty="0">
                <a:latin typeface="Gotham"/>
              </a:rPr>
              <a:t>Neziskové organizácie =  občianske združenia, záujmové združenia právnických osôb, cirkvi a náboženské spoločnosti, neziskové organizácie poskytujúce všeobecne prospešné služby, nadácie, neinvestičné fondy, ďalšie právnické osoby (verejné vysoké školy, spoločenstvá vlastníkov bytov a nebytových priestorov a pod.).</a:t>
            </a:r>
          </a:p>
          <a:p>
            <a:pPr algn="just"/>
            <a:endParaRPr lang="sk-SK" dirty="0">
              <a:latin typeface="Gotham"/>
            </a:endParaRPr>
          </a:p>
          <a:p>
            <a:pPr algn="just"/>
            <a:r>
              <a:rPr lang="sk-SK" b="1" dirty="0">
                <a:solidFill>
                  <a:srgbClr val="C00000"/>
                </a:solidFill>
                <a:latin typeface="Gotham"/>
              </a:rPr>
              <a:t>Používajú sa Netto údaje</a:t>
            </a:r>
            <a:endParaRPr lang="sk-SK" dirty="0"/>
          </a:p>
        </p:txBody>
      </p:sp>
    </p:spTree>
    <p:extLst>
      <p:ext uri="{BB962C8B-B14F-4D97-AF65-F5344CB8AC3E}">
        <p14:creationId xmlns:p14="http://schemas.microsoft.com/office/powerpoint/2010/main" val="370906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V prípade </a:t>
            </a:r>
            <a:r>
              <a:rPr lang="sk-SK" sz="2000" dirty="0" err="1"/>
              <a:t>Altmanovho</a:t>
            </a:r>
            <a:r>
              <a:rPr lang="sk-SK" sz="2000" dirty="0"/>
              <a:t> indexu je užívateľ povinný sám seba klasifikovať do jednej z nasledovných kategórií: </a:t>
            </a:r>
          </a:p>
          <a:p>
            <a:pPr marL="566737" indent="-457200">
              <a:buAutoNum type="arabicPeriod"/>
            </a:pPr>
            <a:r>
              <a:rPr lang="sk-SK" sz="2000" dirty="0"/>
              <a:t>firma obchodovaná na burze,</a:t>
            </a:r>
          </a:p>
          <a:p>
            <a:pPr marL="566737" indent="-457200">
              <a:buAutoNum type="arabicPeriod"/>
            </a:pPr>
            <a:r>
              <a:rPr lang="pl-PL" sz="2000" dirty="0"/>
              <a:t>firma neemitujúca akcie verejne na trhu,</a:t>
            </a:r>
            <a:endParaRPr lang="sk-SK" sz="2000" dirty="0"/>
          </a:p>
          <a:p>
            <a:pPr marL="566737" indent="-457200">
              <a:buAutoNum type="arabicPeriod"/>
            </a:pPr>
            <a:r>
              <a:rPr lang="sk-SK" sz="2000" dirty="0"/>
              <a:t>nevýrobný a začínajúci podnik.</a:t>
            </a:r>
          </a:p>
          <a:p>
            <a:pPr marL="109537" indent="0">
              <a:buNone/>
            </a:pPr>
            <a:endParaRPr lang="sk-SK" sz="2000" dirty="0"/>
          </a:p>
          <a:p>
            <a:pPr marL="109537" indent="0">
              <a:buNone/>
            </a:pPr>
            <a:r>
              <a:rPr lang="sk-SK" sz="2000" b="1" dirty="0"/>
              <a:t>1. Firmy obchodované na burze</a:t>
            </a:r>
          </a:p>
          <a:p>
            <a:pPr marL="109537" indent="0">
              <a:buNone/>
            </a:pPr>
            <a:r>
              <a:rPr lang="sk-SK" sz="2000" dirty="0"/>
              <a:t>Do tejto kategórie sa zaradí užívateľ/firma, ktorý má právnu formu akciovej spoločnosti a zároveň obchoduje svoje akcie na burze cenných papierov.</a:t>
            </a:r>
          </a:p>
          <a:p>
            <a:pPr marL="109537" indent="0">
              <a:buNone/>
            </a:pPr>
            <a:endParaRPr lang="sk-SK" sz="2000" dirty="0"/>
          </a:p>
          <a:p>
            <a:pPr marL="109537" indent="0">
              <a:buNone/>
            </a:pPr>
            <a:r>
              <a:rPr lang="sk-SK" sz="2000" b="1" dirty="0"/>
              <a:t>2. Firmy neemitujúce akcie verejne na trhu</a:t>
            </a:r>
          </a:p>
          <a:p>
            <a:pPr marL="109537" indent="0">
              <a:buNone/>
            </a:pPr>
            <a:r>
              <a:rPr lang="sk-SK" sz="2000" dirty="0"/>
              <a:t>Do tejto kategórie sa zaradí užívateľ/firma, ktorý má právnu formu inú než akciová spoločnosť, resp. ktorý neemituje svoje akcie na verejnom trhu hoci je akciovou spoločnosťou. Zároveň firma kategorizovaná v tejto kategórii musí byť výrobná, čo sa určuje podľa prevažujúcej činnosti firmy - SK NACE uvedenom na výkaze účtovnej závierky.</a:t>
            </a:r>
          </a:p>
        </p:txBody>
      </p:sp>
    </p:spTree>
    <p:extLst>
      <p:ext uri="{BB962C8B-B14F-4D97-AF65-F5344CB8AC3E}">
        <p14:creationId xmlns:p14="http://schemas.microsoft.com/office/powerpoint/2010/main" val="2839211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431932"/>
            <a:ext cx="8640960" cy="4301324"/>
          </a:xfrm>
        </p:spPr>
        <p:txBody>
          <a:bodyPr/>
          <a:lstStyle/>
          <a:p>
            <a:pPr marL="109537" indent="0">
              <a:buNone/>
            </a:pPr>
            <a:r>
              <a:rPr lang="sk-SK" sz="2000" b="1" dirty="0"/>
              <a:t>3. Firmy nevýrobné a začínajúce podniky</a:t>
            </a:r>
          </a:p>
          <a:p>
            <a:pPr marL="109537" indent="0" algn="just">
              <a:buNone/>
            </a:pPr>
            <a:endParaRPr lang="sk-SK" sz="2000" dirty="0"/>
          </a:p>
          <a:p>
            <a:pPr marL="109537" indent="0" algn="just">
              <a:buNone/>
            </a:pPr>
            <a:r>
              <a:rPr lang="sk-SK" sz="2000" dirty="0"/>
              <a:t>Do tejto kategórie sa zaradí užívateľ/firma, ktorého prevažujúca činnosť podľa SK NACE uvedenom na výkaze účtovnej závierke je nevýrobného charakteru.</a:t>
            </a:r>
          </a:p>
          <a:p>
            <a:pPr marL="109537" indent="0" algn="just">
              <a:buNone/>
            </a:pPr>
            <a:endParaRPr lang="sk-SK" sz="2000" dirty="0"/>
          </a:p>
          <a:p>
            <a:pPr marL="109537" indent="0" algn="just">
              <a:buNone/>
            </a:pPr>
            <a:r>
              <a:rPr lang="sk-SK" sz="2000" dirty="0"/>
              <a:t>Do tejto kategórie sa zaradí aj užívateľ/firma, ktorá je začínajúca. Za začínajúci firmu sa považuje firma, od ktorej založenia neuplynuli 3 roky. Z hľadiska účtovných výkazov - závierok, ide o firmy ktorých účtovná závierka za referenčné obdobie obsahuje údaje o hospodárení podniku len za štvrtý a ďalší rok jeho existencie. T.j. ak účtovná závierka za referenčné obdobie pokrýva čo i len z časti obdobie, kedy ešte od založenia podniku neuplynuli 3 roky, bude takýto žiadateľ/firma vyhodnotený ako začínajúci podnik.</a:t>
            </a:r>
          </a:p>
        </p:txBody>
      </p:sp>
    </p:spTree>
    <p:extLst>
      <p:ext uri="{BB962C8B-B14F-4D97-AF65-F5344CB8AC3E}">
        <p14:creationId xmlns:p14="http://schemas.microsoft.com/office/powerpoint/2010/main" val="90749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graphicFrame>
        <p:nvGraphicFramePr>
          <p:cNvPr id="3" name="Zástupný symbol obsahu 2"/>
          <p:cNvGraphicFramePr>
            <a:graphicFrameLocks noGrp="1"/>
          </p:cNvGraphicFramePr>
          <p:nvPr>
            <p:ph idx="1"/>
            <p:extLst>
              <p:ext uri="{D42A27DB-BD31-4B8C-83A1-F6EECF244321}">
                <p14:modId xmlns:p14="http://schemas.microsoft.com/office/powerpoint/2010/main" val="3266841717"/>
              </p:ext>
            </p:extLst>
          </p:nvPr>
        </p:nvGraphicFramePr>
        <p:xfrm>
          <a:off x="160934" y="3257366"/>
          <a:ext cx="8785100" cy="1483360"/>
        </p:xfrm>
        <a:graphic>
          <a:graphicData uri="http://schemas.openxmlformats.org/drawingml/2006/table">
            <a:tbl>
              <a:tblPr firstRow="1" bandRow="1">
                <a:tableStyleId>{5C22544A-7EE6-4342-B048-85BDC9FD1C3A}</a:tableStyleId>
              </a:tblPr>
              <a:tblGrid>
                <a:gridCol w="23043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70840">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70840">
                <a:tc rowSpan="3">
                  <a:txBody>
                    <a:bodyPr/>
                    <a:lstStyle/>
                    <a:p>
                      <a:pPr algn="ctr"/>
                      <a:r>
                        <a:rPr lang="sk-SK" dirty="0"/>
                        <a:t>Finančná</a:t>
                      </a:r>
                    </a:p>
                    <a:p>
                      <a:pPr algn="ctr"/>
                      <a:r>
                        <a:rPr lang="sk-SK" dirty="0"/>
                        <a:t>charakteristika</a:t>
                      </a:r>
                    </a:p>
                    <a:p>
                      <a:pPr algn="ctr"/>
                      <a:r>
                        <a:rPr lang="sk-SK" dirty="0"/>
                        <a:t>ReS</a:t>
                      </a:r>
                    </a:p>
                  </a:txBody>
                  <a:tcPr/>
                </a:tc>
                <a:tc>
                  <a:txBody>
                    <a:bodyPr/>
                    <a:lstStyle/>
                    <a:p>
                      <a:pPr algn="ctr"/>
                      <a:r>
                        <a:rPr lang="sk-SK" dirty="0"/>
                        <a:t>0 bodov</a:t>
                      </a:r>
                    </a:p>
                  </a:txBody>
                  <a:tcPr/>
                </a:tc>
                <a:tc>
                  <a:txBody>
                    <a:bodyPr/>
                    <a:lstStyle/>
                    <a:p>
                      <a:r>
                        <a:rPr lang="pt-BR" dirty="0"/>
                        <a:t>Subjekt s nepriaznivou finančnou situáciou</a:t>
                      </a:r>
                      <a:endParaRPr lang="sk-SK" dirty="0"/>
                    </a:p>
                  </a:txBody>
                  <a:tcPr/>
                </a:tc>
                <a:extLst>
                  <a:ext uri="{0D108BD9-81ED-4DB2-BD59-A6C34878D82A}">
                    <a16:rowId xmlns:a16="http://schemas.microsoft.com/office/drawing/2014/main" val="10001"/>
                  </a:ext>
                </a:extLst>
              </a:tr>
              <a:tr h="370840">
                <a:tc vMerge="1">
                  <a:txBody>
                    <a:bodyPr/>
                    <a:lstStyle/>
                    <a:p>
                      <a:endParaRPr lang="sk-SK" dirty="0"/>
                    </a:p>
                  </a:txBody>
                  <a:tcPr/>
                </a:tc>
                <a:tc>
                  <a:txBody>
                    <a:bodyPr/>
                    <a:lstStyle/>
                    <a:p>
                      <a:pPr algn="ctr"/>
                      <a:r>
                        <a:rPr lang="sk-SK" dirty="0"/>
                        <a:t>4 body</a:t>
                      </a:r>
                    </a:p>
                  </a:txBody>
                  <a:tcPr/>
                </a:tc>
                <a:tc>
                  <a:txBody>
                    <a:bodyPr/>
                    <a:lstStyle/>
                    <a:p>
                      <a:r>
                        <a:rPr lang="pt-BR" dirty="0"/>
                        <a:t>Subjekt s neurčitou finančnou situáciou</a:t>
                      </a:r>
                      <a:endParaRPr lang="sk-SK" dirty="0"/>
                    </a:p>
                  </a:txBody>
                  <a:tcPr/>
                </a:tc>
                <a:extLst>
                  <a:ext uri="{0D108BD9-81ED-4DB2-BD59-A6C34878D82A}">
                    <a16:rowId xmlns:a16="http://schemas.microsoft.com/office/drawing/2014/main" val="10002"/>
                  </a:ext>
                </a:extLst>
              </a:tr>
              <a:tr h="370840">
                <a:tc vMerge="1">
                  <a:txBody>
                    <a:bodyPr/>
                    <a:lstStyle/>
                    <a:p>
                      <a:endParaRPr lang="sk-SK" dirty="0"/>
                    </a:p>
                  </a:txBody>
                  <a:tcPr/>
                </a:tc>
                <a:tc>
                  <a:txBody>
                    <a:bodyPr/>
                    <a:lstStyle/>
                    <a:p>
                      <a:pPr algn="ctr"/>
                      <a:r>
                        <a:rPr kumimoji="0" lang="sk-SK" sz="1800" kern="1200" dirty="0">
                          <a:solidFill>
                            <a:schemeClr val="dk1"/>
                          </a:solidFill>
                          <a:effectLst/>
                          <a:latin typeface="+mn-lt"/>
                          <a:ea typeface="+mn-ea"/>
                          <a:cs typeface="+mn-cs"/>
                        </a:rPr>
                        <a:t>8 bodov</a:t>
                      </a:r>
                      <a:endParaRPr lang="sk-SK" dirty="0"/>
                    </a:p>
                  </a:txBody>
                  <a:tcPr/>
                </a:tc>
                <a:tc>
                  <a:txBody>
                    <a:bodyPr/>
                    <a:lstStyle/>
                    <a:p>
                      <a:r>
                        <a:rPr lang="pt-BR" dirty="0"/>
                        <a:t>Subjekt s dobrou finančnou situáciou</a:t>
                      </a:r>
                      <a:endParaRPr lang="sk-SK" dirty="0"/>
                    </a:p>
                  </a:txBody>
                  <a:tcPr/>
                </a:tc>
                <a:extLst>
                  <a:ext uri="{0D108BD9-81ED-4DB2-BD59-A6C34878D82A}">
                    <a16:rowId xmlns:a16="http://schemas.microsoft.com/office/drawing/2014/main" val="10003"/>
                  </a:ext>
                </a:extLst>
              </a:tr>
            </a:tbl>
          </a:graphicData>
        </a:graphic>
      </p:graphicFrame>
      <p:sp>
        <p:nvSpPr>
          <p:cNvPr id="6" name="Obdĺžnik 5"/>
          <p:cNvSpPr/>
          <p:nvPr/>
        </p:nvSpPr>
        <p:spPr>
          <a:xfrm>
            <a:off x="55520" y="1340768"/>
            <a:ext cx="8908967" cy="1754326"/>
          </a:xfrm>
          <a:prstGeom prst="rect">
            <a:avLst/>
          </a:prstGeom>
        </p:spPr>
        <p:txBody>
          <a:bodyPr wrap="square">
            <a:spAutoFit/>
          </a:bodyPr>
          <a:lstStyle/>
          <a:p>
            <a:pPr marL="109537" indent="0">
              <a:buNone/>
            </a:pPr>
            <a:r>
              <a:rPr lang="sk-SK" b="1" dirty="0"/>
              <a:t>Príklad:</a:t>
            </a:r>
          </a:p>
          <a:p>
            <a:pPr marL="109537" indent="0">
              <a:buNone/>
            </a:pPr>
            <a:r>
              <a:rPr lang="sk-SK" dirty="0"/>
              <a:t>Určite hodnotu finančného zdravia žiadateľa – EUROSPAN, </a:t>
            </a:r>
            <a:r>
              <a:rPr lang="sk-SK" dirty="0" err="1"/>
              <a:t>s.r.o</a:t>
            </a:r>
            <a:r>
              <a:rPr lang="sk-SK" dirty="0"/>
              <a:t>.</a:t>
            </a:r>
          </a:p>
          <a:p>
            <a:pPr marL="109537" indent="0">
              <a:buNone/>
            </a:pPr>
            <a:r>
              <a:rPr lang="sk-SK" dirty="0"/>
              <a:t>Použite údaje z registra účtovných závierok.</a:t>
            </a:r>
          </a:p>
          <a:p>
            <a:pPr marL="109537" indent="0">
              <a:buNone/>
            </a:pPr>
            <a:endParaRPr lang="sk-SK" dirty="0"/>
          </a:p>
          <a:p>
            <a:pPr marL="109537" indent="0">
              <a:buNone/>
            </a:pPr>
            <a:r>
              <a:rPr lang="sk-SK" dirty="0"/>
              <a:t>Prideľte počet bodov.</a:t>
            </a:r>
          </a:p>
          <a:p>
            <a:pPr marL="109537" indent="0">
              <a:buNone/>
            </a:pPr>
            <a:r>
              <a:rPr lang="sk-SK" dirty="0"/>
              <a:t>Znenie hodnotiaceho kritéria:</a:t>
            </a:r>
          </a:p>
        </p:txBody>
      </p:sp>
    </p:spTree>
    <p:extLst>
      <p:ext uri="{BB962C8B-B14F-4D97-AF65-F5344CB8AC3E}">
        <p14:creationId xmlns:p14="http://schemas.microsoft.com/office/powerpoint/2010/main" val="219664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6" name="Obdĺžnik 5"/>
          <p:cNvSpPr/>
          <p:nvPr/>
        </p:nvSpPr>
        <p:spPr>
          <a:xfrm>
            <a:off x="55520" y="1340768"/>
            <a:ext cx="8908967" cy="369332"/>
          </a:xfrm>
          <a:prstGeom prst="rect">
            <a:avLst/>
          </a:prstGeom>
        </p:spPr>
        <p:txBody>
          <a:bodyPr wrap="square">
            <a:spAutoFit/>
          </a:bodyPr>
          <a:lstStyle/>
          <a:p>
            <a:pPr marL="109537" indent="0">
              <a:buNone/>
            </a:pPr>
            <a:r>
              <a:rPr lang="sk-SK" b="1" dirty="0"/>
              <a:t>Výsledok:</a:t>
            </a:r>
            <a:endParaRPr lang="sk-SK" dirty="0"/>
          </a:p>
        </p:txBody>
      </p:sp>
      <p:pic>
        <p:nvPicPr>
          <p:cNvPr id="2" name="Obrázok 1"/>
          <p:cNvPicPr>
            <a:picLocks noChangeAspect="1"/>
          </p:cNvPicPr>
          <p:nvPr/>
        </p:nvPicPr>
        <p:blipFill rotWithShape="1">
          <a:blip r:embed="rId2"/>
          <a:srcRect l="2724" t="38593" r="9079" b="36208"/>
          <a:stretch/>
        </p:blipFill>
        <p:spPr>
          <a:xfrm>
            <a:off x="287519" y="1772816"/>
            <a:ext cx="8512946" cy="1368152"/>
          </a:xfrm>
          <a:prstGeom prst="rect">
            <a:avLst/>
          </a:prstGeom>
        </p:spPr>
      </p:pic>
      <p:graphicFrame>
        <p:nvGraphicFramePr>
          <p:cNvPr id="7" name="Zástupný symbol obsahu 2"/>
          <p:cNvGraphicFramePr>
            <a:graphicFrameLocks noGrp="1"/>
          </p:cNvGraphicFramePr>
          <p:nvPr>
            <p:ph idx="1"/>
            <p:extLst>
              <p:ext uri="{D42A27DB-BD31-4B8C-83A1-F6EECF244321}">
                <p14:modId xmlns:p14="http://schemas.microsoft.com/office/powerpoint/2010/main" val="3301285302"/>
              </p:ext>
            </p:extLst>
          </p:nvPr>
        </p:nvGraphicFramePr>
        <p:xfrm>
          <a:off x="290223" y="3305304"/>
          <a:ext cx="8530248" cy="1463040"/>
        </p:xfrm>
        <a:graphic>
          <a:graphicData uri="http://schemas.openxmlformats.org/drawingml/2006/table">
            <a:tbl>
              <a:tblPr firstRow="1" bandRow="1">
                <a:tableStyleId>{5C22544A-7EE6-4342-B048-85BDC9FD1C3A}</a:tableStyleId>
              </a:tblPr>
              <a:tblGrid>
                <a:gridCol w="2237531">
                  <a:extLst>
                    <a:ext uri="{9D8B030D-6E8A-4147-A177-3AD203B41FA5}">
                      <a16:colId xmlns:a16="http://schemas.microsoft.com/office/drawing/2014/main" val="20000"/>
                    </a:ext>
                  </a:extLst>
                </a:gridCol>
                <a:gridCol w="1957734">
                  <a:extLst>
                    <a:ext uri="{9D8B030D-6E8A-4147-A177-3AD203B41FA5}">
                      <a16:colId xmlns:a16="http://schemas.microsoft.com/office/drawing/2014/main" val="20001"/>
                    </a:ext>
                  </a:extLst>
                </a:gridCol>
                <a:gridCol w="4334983">
                  <a:extLst>
                    <a:ext uri="{9D8B030D-6E8A-4147-A177-3AD203B41FA5}">
                      <a16:colId xmlns:a16="http://schemas.microsoft.com/office/drawing/2014/main" val="20002"/>
                    </a:ext>
                  </a:extLst>
                </a:gridCol>
              </a:tblGrid>
              <a:tr h="352838">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52838">
                <a:tc rowSpan="3">
                  <a:txBody>
                    <a:bodyPr/>
                    <a:lstStyle/>
                    <a:p>
                      <a:pPr algn="ctr"/>
                      <a:r>
                        <a:rPr lang="sk-SK" dirty="0"/>
                        <a:t>Finančná</a:t>
                      </a:r>
                    </a:p>
                    <a:p>
                      <a:pPr algn="ctr"/>
                      <a:r>
                        <a:rPr lang="sk-SK" dirty="0"/>
                        <a:t>charakteristika</a:t>
                      </a:r>
                    </a:p>
                    <a:p>
                      <a:pPr algn="ctr"/>
                      <a:r>
                        <a:rPr lang="sk-SK" dirty="0"/>
                        <a:t>ReS</a:t>
                      </a:r>
                    </a:p>
                  </a:txBody>
                  <a:tcPr/>
                </a:tc>
                <a:tc>
                  <a:txBody>
                    <a:bodyPr/>
                    <a:lstStyle/>
                    <a:p>
                      <a:pPr algn="ctr"/>
                      <a:r>
                        <a:rPr lang="sk-SK" dirty="0"/>
                        <a:t>0 bodov</a:t>
                      </a:r>
                    </a:p>
                  </a:txBody>
                  <a:tcPr/>
                </a:tc>
                <a:tc>
                  <a:txBody>
                    <a:bodyPr/>
                    <a:lstStyle/>
                    <a:p>
                      <a:r>
                        <a:rPr lang="pt-BR" dirty="0"/>
                        <a:t>Subjekt s nepriaznivou finančnou situáciou</a:t>
                      </a:r>
                      <a:endParaRPr lang="sk-SK" dirty="0"/>
                    </a:p>
                  </a:txBody>
                  <a:tcPr/>
                </a:tc>
                <a:extLst>
                  <a:ext uri="{0D108BD9-81ED-4DB2-BD59-A6C34878D82A}">
                    <a16:rowId xmlns:a16="http://schemas.microsoft.com/office/drawing/2014/main" val="10001"/>
                  </a:ext>
                </a:extLst>
              </a:tr>
              <a:tr h="352838">
                <a:tc vMerge="1">
                  <a:txBody>
                    <a:bodyPr/>
                    <a:lstStyle/>
                    <a:p>
                      <a:endParaRPr lang="sk-SK" dirty="0"/>
                    </a:p>
                  </a:txBody>
                  <a:tcPr/>
                </a:tc>
                <a:tc>
                  <a:txBody>
                    <a:bodyPr/>
                    <a:lstStyle/>
                    <a:p>
                      <a:pPr algn="ctr"/>
                      <a:r>
                        <a:rPr lang="sk-SK" dirty="0">
                          <a:solidFill>
                            <a:srgbClr val="FF0000"/>
                          </a:solidFill>
                        </a:rPr>
                        <a:t>4 body</a:t>
                      </a:r>
                    </a:p>
                  </a:txBody>
                  <a:tcPr/>
                </a:tc>
                <a:tc>
                  <a:txBody>
                    <a:bodyPr/>
                    <a:lstStyle/>
                    <a:p>
                      <a:r>
                        <a:rPr lang="pt-BR" dirty="0">
                          <a:solidFill>
                            <a:srgbClr val="FF0000"/>
                          </a:solidFill>
                        </a:rPr>
                        <a:t>Subjekt s neurčitou finančnou situáciou</a:t>
                      </a:r>
                      <a:endParaRPr lang="sk-SK" dirty="0">
                        <a:solidFill>
                          <a:srgbClr val="FF0000"/>
                        </a:solidFill>
                      </a:endParaRPr>
                    </a:p>
                  </a:txBody>
                  <a:tcPr/>
                </a:tc>
                <a:extLst>
                  <a:ext uri="{0D108BD9-81ED-4DB2-BD59-A6C34878D82A}">
                    <a16:rowId xmlns:a16="http://schemas.microsoft.com/office/drawing/2014/main" val="10002"/>
                  </a:ext>
                </a:extLst>
              </a:tr>
              <a:tr h="352838">
                <a:tc vMerge="1">
                  <a:txBody>
                    <a:bodyPr/>
                    <a:lstStyle/>
                    <a:p>
                      <a:endParaRPr lang="sk-SK" dirty="0"/>
                    </a:p>
                  </a:txBody>
                  <a:tcPr/>
                </a:tc>
                <a:tc>
                  <a:txBody>
                    <a:bodyPr/>
                    <a:lstStyle/>
                    <a:p>
                      <a:pPr algn="ctr"/>
                      <a:r>
                        <a:rPr kumimoji="0" lang="sk-SK" sz="1800" kern="1200" dirty="0">
                          <a:solidFill>
                            <a:schemeClr val="dk1"/>
                          </a:solidFill>
                          <a:effectLst/>
                          <a:latin typeface="+mn-lt"/>
                          <a:ea typeface="+mn-ea"/>
                          <a:cs typeface="+mn-cs"/>
                        </a:rPr>
                        <a:t>8 bodov</a:t>
                      </a:r>
                      <a:endParaRPr lang="sk-SK" dirty="0"/>
                    </a:p>
                  </a:txBody>
                  <a:tcPr/>
                </a:tc>
                <a:tc>
                  <a:txBody>
                    <a:bodyPr/>
                    <a:lstStyle/>
                    <a:p>
                      <a:r>
                        <a:rPr lang="pt-BR" dirty="0"/>
                        <a:t>Subjekt s dobrou finančnou situáciou</a:t>
                      </a:r>
                      <a:endParaRPr lang="sk-SK"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690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t>Finančná analýzy projektu má preukázať návratnosť, resp. mieru návratnosti investovaných prostriedkov žiadateľa a preukázať mieru udržateľnosti projektu.</a:t>
            </a:r>
          </a:p>
          <a:p>
            <a:pPr marL="109537" indent="0">
              <a:buNone/>
            </a:pPr>
            <a:r>
              <a:rPr lang="sk-SK" sz="2000" dirty="0"/>
              <a:t>Finančnú analýzu rozdeľujeme na:</a:t>
            </a:r>
          </a:p>
          <a:p>
            <a:r>
              <a:rPr lang="sk-SK" sz="2000" dirty="0" err="1"/>
              <a:t>Bussines</a:t>
            </a:r>
            <a:r>
              <a:rPr lang="sk-SK" sz="2000" dirty="0"/>
              <a:t> finančná analýza (ŠC 511 – aktivita A1)</a:t>
            </a:r>
          </a:p>
          <a:p>
            <a:r>
              <a:rPr lang="sk-SK" sz="2000" dirty="0"/>
              <a:t>Finančná analýza – verejný sektor (ŠC 512)</a:t>
            </a:r>
          </a:p>
          <a:p>
            <a:pPr marL="109537" indent="0">
              <a:buNone/>
            </a:pPr>
            <a:endParaRPr lang="sk-SK" sz="2000" dirty="0"/>
          </a:p>
          <a:p>
            <a:pPr marL="109537" indent="0">
              <a:buNone/>
            </a:pPr>
            <a:r>
              <a:rPr lang="sk-SK" sz="2000" b="1" dirty="0" err="1"/>
              <a:t>Bussines</a:t>
            </a:r>
            <a:r>
              <a:rPr lang="sk-SK" sz="2000" b="1" dirty="0"/>
              <a:t> finančná analýza:</a:t>
            </a:r>
          </a:p>
          <a:p>
            <a:pPr marL="109537" indent="0" algn="just">
              <a:buNone/>
            </a:pPr>
            <a:r>
              <a:rPr lang="sk-SK" sz="2000" dirty="0"/>
              <a:t>Finančná analýza musí preukázať rentabilnosť investície, t.j. že miera výnosovosti investície za dobu ekonomickej životnosti tejto investície bude vyššia ako 100%. </a:t>
            </a:r>
          </a:p>
        </p:txBody>
      </p:sp>
    </p:spTree>
    <p:extLst>
      <p:ext uri="{BB962C8B-B14F-4D97-AF65-F5344CB8AC3E}">
        <p14:creationId xmlns:p14="http://schemas.microsoft.com/office/powerpoint/2010/main" val="193938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b="1" dirty="0"/>
              <a:t>Finančná analýza – verejný sektor </a:t>
            </a:r>
          </a:p>
          <a:p>
            <a:pPr marL="109537" indent="0" algn="just">
              <a:buNone/>
            </a:pPr>
            <a:endParaRPr lang="sk-SK" sz="2000" dirty="0"/>
          </a:p>
          <a:p>
            <a:pPr marL="109537" indent="0" algn="just">
              <a:buNone/>
            </a:pPr>
            <a:r>
              <a:rPr lang="sk-SK" sz="2000" dirty="0"/>
              <a:t>Projekt považuje za udržateľný, pokiaľ projekt vygeneruje aspoň toľko príjmov, že pokryje bežné prevádzkové výdavky činnosti súvisiace s prevádzkou projektu, t.j. keď prevádzkový zisk projektu bude rovný alebo vyšší ako 0 EUR v každom roku prevádzky.</a:t>
            </a:r>
          </a:p>
          <a:p>
            <a:pPr marL="109537" indent="0" algn="just">
              <a:buNone/>
            </a:pPr>
            <a:endParaRPr lang="sk-SK" sz="2000" dirty="0"/>
          </a:p>
          <a:p>
            <a:pPr marL="109537" indent="0" algn="just">
              <a:buNone/>
            </a:pPr>
            <a:r>
              <a:rPr lang="sk-SK" sz="2000" dirty="0"/>
              <a:t>V prípade, ak verejne-prospešné projekty negenerujú príjem, alebo tento príjem nepostačuje na krytie výdavkov prevádzky projektu, je žiadateľ povinný dofinancovať prevádzku výsledkov projektu tak, aby nebola ohrozená udržateľnosť výsledkov projektu.</a:t>
            </a:r>
          </a:p>
          <a:p>
            <a:pPr marL="109537" indent="0" algn="just">
              <a:buNone/>
            </a:pPr>
            <a:endParaRPr lang="sk-SK" sz="2000" dirty="0"/>
          </a:p>
          <a:p>
            <a:pPr marL="109537" indent="0" algn="just">
              <a:buNone/>
            </a:pPr>
            <a:r>
              <a:rPr lang="sk-SK" sz="2000" dirty="0"/>
              <a:t>Finančná analýza v tomto prípade vyčísluje hodnotu zdrojov, ktoré bude žiadateľ povinný dofinancovať z vlastných zdrojov (napr. zo zdrojov obecného rozpočtu a pod.) a to vo výške prevádzkovej straty v príslušných rokoch prevádzky projektu.</a:t>
            </a:r>
          </a:p>
        </p:txBody>
      </p:sp>
    </p:spTree>
    <p:extLst>
      <p:ext uri="{BB962C8B-B14F-4D97-AF65-F5344CB8AC3E}">
        <p14:creationId xmlns:p14="http://schemas.microsoft.com/office/powerpoint/2010/main" val="3391417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b="1" dirty="0"/>
              <a:t>Finančná analýza – základné premenné</a:t>
            </a:r>
          </a:p>
          <a:p>
            <a:pPr algn="just"/>
            <a:r>
              <a:rPr lang="sk-SK" sz="2000" dirty="0"/>
              <a:t>Investičné výdavky (oprávnené aj neoprávnené),</a:t>
            </a:r>
          </a:p>
          <a:p>
            <a:pPr algn="just"/>
            <a:r>
              <a:rPr lang="sk-SK" sz="2000" dirty="0"/>
              <a:t>Prevádzkové príjmy,</a:t>
            </a:r>
          </a:p>
          <a:p>
            <a:pPr algn="just"/>
            <a:r>
              <a:rPr lang="sk-SK" sz="2000" dirty="0"/>
              <a:t>Prevádzkové výdavky,</a:t>
            </a:r>
          </a:p>
          <a:p>
            <a:pPr algn="just"/>
            <a:r>
              <a:rPr lang="sk-SK" sz="2000" dirty="0"/>
              <a:t>Odpisy, Zisk, daň,</a:t>
            </a:r>
          </a:p>
          <a:p>
            <a:pPr algn="just"/>
            <a:r>
              <a:rPr lang="sk-SK" sz="2000" dirty="0"/>
              <a:t>Obdobie ekonomickej životnosti = daňovým odpisom,</a:t>
            </a:r>
          </a:p>
          <a:p>
            <a:pPr algn="just"/>
            <a:r>
              <a:rPr lang="sk-SK" sz="2000" dirty="0"/>
              <a:t>Používajú sa stále ceny,</a:t>
            </a:r>
          </a:p>
          <a:p>
            <a:pPr algn="just"/>
            <a:r>
              <a:rPr lang="sk-SK" sz="2000" dirty="0"/>
              <a:t>DPH je všetkých položiek analýzy, ak žiadateľ nie je platcom DPH,</a:t>
            </a:r>
          </a:p>
          <a:p>
            <a:pPr algn="just"/>
            <a:r>
              <a:rPr lang="sk-SK" sz="2000" dirty="0"/>
              <a:t>Diskontovanie – diskontná sadzba 4%,</a:t>
            </a:r>
          </a:p>
          <a:p>
            <a:pPr marL="109537" indent="0" algn="just">
              <a:buNone/>
            </a:pPr>
            <a:r>
              <a:rPr lang="sk-SK" sz="2000" dirty="0"/>
              <a:t>Výsledok:</a:t>
            </a:r>
          </a:p>
          <a:p>
            <a:pPr algn="just"/>
            <a:r>
              <a:rPr lang="sk-SK" sz="2000" dirty="0"/>
              <a:t>Výpočet Čistej súčasnej hodnoty</a:t>
            </a:r>
          </a:p>
          <a:p>
            <a:pPr algn="just"/>
            <a:r>
              <a:rPr lang="sk-SK" sz="2000" dirty="0"/>
              <a:t>Výpočet miery výnosovosti investície</a:t>
            </a:r>
          </a:p>
          <a:p>
            <a:pPr marL="109537" indent="0" algn="just">
              <a:buNone/>
            </a:pPr>
            <a:endParaRPr lang="sk-SK" sz="2000" dirty="0"/>
          </a:p>
          <a:p>
            <a:pPr marL="109537" indent="0" algn="just">
              <a:buNone/>
            </a:pPr>
            <a:r>
              <a:rPr lang="sk-SK" sz="2000" dirty="0"/>
              <a:t>Zohľadňujú sa prevádzkové príjmy a výdavky vyvolané projektom.</a:t>
            </a:r>
          </a:p>
          <a:p>
            <a:pPr marL="109537" indent="0" algn="just">
              <a:buNone/>
            </a:pPr>
            <a:r>
              <a:rPr lang="sk-SK" sz="2000" dirty="0">
                <a:solidFill>
                  <a:srgbClr val="FF0000"/>
                </a:solidFill>
              </a:rPr>
              <a:t>Užívateľ je povinný vo formulári </a:t>
            </a:r>
            <a:r>
              <a:rPr lang="sk-SK" sz="2000" dirty="0" err="1">
                <a:solidFill>
                  <a:srgbClr val="FF0000"/>
                </a:solidFill>
              </a:rPr>
              <a:t>ŽoPr</a:t>
            </a:r>
            <a:r>
              <a:rPr lang="sk-SK" sz="2000" dirty="0">
                <a:solidFill>
                  <a:srgbClr val="FF0000"/>
                </a:solidFill>
              </a:rPr>
              <a:t> slovne odôvodniť hodnoty jednotlivých premenných vstupujúcich do finančnej analýzy.</a:t>
            </a:r>
          </a:p>
          <a:p>
            <a:pPr marL="109537" indent="0" algn="just">
              <a:buNone/>
            </a:pPr>
            <a:endParaRPr lang="sk-SK" sz="2000" dirty="0"/>
          </a:p>
        </p:txBody>
      </p:sp>
    </p:spTree>
    <p:extLst>
      <p:ext uri="{BB962C8B-B14F-4D97-AF65-F5344CB8AC3E}">
        <p14:creationId xmlns:p14="http://schemas.microsoft.com/office/powerpoint/2010/main" val="867701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t>Príklad:</a:t>
            </a:r>
          </a:p>
          <a:p>
            <a:pPr marL="109537" indent="0" algn="just">
              <a:buNone/>
            </a:pPr>
            <a:r>
              <a:rPr lang="sk-SK" sz="2000" dirty="0"/>
              <a:t>Žiadateľ realizuje projekt – nákup CNC stroja.</a:t>
            </a:r>
          </a:p>
          <a:p>
            <a:pPr marL="109537" indent="0" algn="just">
              <a:buNone/>
            </a:pPr>
            <a:r>
              <a:rPr lang="sk-SK" sz="2000" dirty="0"/>
              <a:t>Stroj sa zaraďuje do druhej odpisovej skupiny 2, t.j. obdobie ekonomickej životnosti je 6 rokov.</a:t>
            </a:r>
          </a:p>
          <a:p>
            <a:pPr marL="109537" indent="0" algn="just">
              <a:buNone/>
            </a:pPr>
            <a:endParaRPr lang="sk-SK" sz="2000" dirty="0"/>
          </a:p>
          <a:p>
            <a:pPr algn="just"/>
            <a:r>
              <a:rPr lang="sk-SK" sz="2000" dirty="0"/>
              <a:t>Hodnota investície: 		100 000 EUR</a:t>
            </a:r>
          </a:p>
          <a:p>
            <a:pPr algn="just"/>
            <a:r>
              <a:rPr lang="sk-SK" sz="2000" dirty="0"/>
              <a:t>Prevádzkové príjmy každý rok: 	60 000</a:t>
            </a:r>
          </a:p>
          <a:p>
            <a:pPr algn="just"/>
            <a:r>
              <a:rPr lang="sk-SK" sz="2000" dirty="0"/>
              <a:t>Prevádzkové výdavky:		</a:t>
            </a:r>
          </a:p>
          <a:p>
            <a:pPr lvl="1" algn="just"/>
            <a:r>
              <a:rPr lang="sk-SK" sz="1800" dirty="0"/>
              <a:t>Materiál: 			15 000</a:t>
            </a:r>
          </a:p>
          <a:p>
            <a:pPr lvl="1" algn="just"/>
            <a:r>
              <a:rPr lang="sk-SK" sz="1800" dirty="0"/>
              <a:t>Mzdy:			15 000</a:t>
            </a:r>
          </a:p>
          <a:p>
            <a:pPr marL="109537" indent="0" algn="just">
              <a:buNone/>
            </a:pPr>
            <a:endParaRPr lang="sk-SK" sz="2000" dirty="0"/>
          </a:p>
          <a:p>
            <a:pPr marL="109537" indent="0" algn="just">
              <a:buNone/>
            </a:pPr>
            <a:r>
              <a:rPr lang="sk-SK" sz="2000" dirty="0"/>
              <a:t>Vypočítajte Čistú súčasnú hodnotu a mieru výnosovosti investície.</a:t>
            </a:r>
          </a:p>
          <a:p>
            <a:pPr marL="109537" indent="0" algn="just">
              <a:buNone/>
            </a:pPr>
            <a:endParaRPr lang="sk-SK" sz="2000" dirty="0"/>
          </a:p>
        </p:txBody>
      </p:sp>
    </p:spTree>
    <p:extLst>
      <p:ext uri="{BB962C8B-B14F-4D97-AF65-F5344CB8AC3E}">
        <p14:creationId xmlns:p14="http://schemas.microsoft.com/office/powerpoint/2010/main" val="406253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err="1"/>
              <a:t>Bussines</a:t>
            </a:r>
            <a:r>
              <a:rPr lang="sk-SK" sz="2000" b="1" dirty="0"/>
              <a:t> finančná analýza:</a:t>
            </a:r>
          </a:p>
          <a:p>
            <a:pPr marL="109537" indent="0" algn="just">
              <a:buNone/>
            </a:pPr>
            <a:r>
              <a:rPr lang="sk-SK" sz="2000" dirty="0"/>
              <a:t>Výsledok:</a:t>
            </a:r>
          </a:p>
          <a:p>
            <a:pPr marL="109537" indent="0" algn="just">
              <a:buNone/>
            </a:pPr>
            <a:r>
              <a:rPr lang="sk-SK" sz="2000" dirty="0"/>
              <a:t>Miera výnosovosti je 148,29%, t.j. projekt je rentabilný.</a:t>
            </a:r>
          </a:p>
          <a:p>
            <a:pPr marL="109537" indent="0" algn="just">
              <a:buNone/>
            </a:pPr>
            <a:r>
              <a:rPr lang="sk-SK" sz="2000" dirty="0"/>
              <a:t>Projekt vytvára čistú súčasnú hodnotu vo výške 48 289,60 EUR „navyše“.</a:t>
            </a:r>
          </a:p>
          <a:p>
            <a:pPr marL="109537" indent="0" algn="just">
              <a:buNone/>
            </a:pPr>
            <a:endParaRPr lang="sk-SK" sz="2000" dirty="0"/>
          </a:p>
          <a:p>
            <a:pPr marL="109537" indent="0" algn="just">
              <a:buNone/>
            </a:pPr>
            <a:endParaRPr lang="sk-SK" sz="2000" dirty="0"/>
          </a:p>
          <a:p>
            <a:pPr marL="109537" indent="0" algn="just">
              <a:buNone/>
            </a:pPr>
            <a:r>
              <a:rPr lang="sk-SK" sz="2000" dirty="0"/>
              <a:t>Kontrolná otázka, ako sa zmení výsledok, ak by boli tržby len 20 000 EUR?</a:t>
            </a:r>
          </a:p>
          <a:p>
            <a:pPr marL="109537" indent="0" algn="just">
              <a:buNone/>
            </a:pPr>
            <a:endParaRPr lang="sk-SK" sz="2000" dirty="0"/>
          </a:p>
          <a:p>
            <a:pPr marL="109537" indent="0" algn="just">
              <a:buNone/>
            </a:pPr>
            <a:r>
              <a:rPr lang="sk-SK" sz="2000" dirty="0"/>
              <a:t>Čistá súčasná hodnota 	=	 - 154 518,20 EUR</a:t>
            </a:r>
          </a:p>
          <a:p>
            <a:pPr marL="109537" indent="0" algn="just">
              <a:buNone/>
            </a:pPr>
            <a:r>
              <a:rPr lang="sk-SK" sz="2000" dirty="0"/>
              <a:t>Miera výnosovosti	=	- 54 % </a:t>
            </a:r>
          </a:p>
          <a:p>
            <a:pPr marL="109537" indent="0" algn="just">
              <a:buNone/>
            </a:pPr>
            <a:r>
              <a:rPr lang="sk-SK" sz="2000" dirty="0"/>
              <a:t>Projekt si nezarobí na prevádzku = potreba dofinancovania z vlastných/úverových zdrojov žiadateľa</a:t>
            </a:r>
          </a:p>
          <a:p>
            <a:pPr marL="109537" indent="0" algn="just">
              <a:buNone/>
            </a:pPr>
            <a:endParaRPr lang="sk-SK" sz="2000" dirty="0"/>
          </a:p>
          <a:p>
            <a:pPr marL="109537" indent="0" algn="just">
              <a:buNone/>
            </a:pPr>
            <a:r>
              <a:rPr lang="sk-SK" sz="2000" b="1" dirty="0"/>
              <a:t>Ide o prípad spravidla verejných investícií.</a:t>
            </a:r>
          </a:p>
          <a:p>
            <a:pPr marL="109537" indent="0" algn="just">
              <a:buNone/>
            </a:pPr>
            <a:endParaRPr lang="sk-SK" sz="2000" dirty="0"/>
          </a:p>
          <a:p>
            <a:pPr marL="109537" indent="0" algn="just">
              <a:buNone/>
            </a:pPr>
            <a:endParaRPr lang="sk-SK" sz="2000" dirty="0"/>
          </a:p>
        </p:txBody>
      </p:sp>
    </p:spTree>
    <p:extLst>
      <p:ext uri="{BB962C8B-B14F-4D97-AF65-F5344CB8AC3E}">
        <p14:creationId xmlns:p14="http://schemas.microsoft.com/office/powerpoint/2010/main" val="225151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066800"/>
          </a:xfrm>
        </p:spPr>
        <p:txBody>
          <a:bodyPr/>
          <a:lstStyle/>
          <a:p>
            <a:r>
              <a:rPr lang="sk-SK" dirty="0"/>
              <a:t>Vyhlasovanie výziev MAS</a:t>
            </a:r>
          </a:p>
        </p:txBody>
      </p:sp>
      <p:sp>
        <p:nvSpPr>
          <p:cNvPr id="3" name="Zástupný objekt pre obsah 2"/>
          <p:cNvSpPr>
            <a:spLocks noGrp="1"/>
          </p:cNvSpPr>
          <p:nvPr>
            <p:ph idx="1"/>
          </p:nvPr>
        </p:nvSpPr>
        <p:spPr>
          <a:xfrm>
            <a:off x="395536" y="1484784"/>
            <a:ext cx="8229600" cy="4824536"/>
          </a:xfrm>
        </p:spPr>
        <p:txBody>
          <a:bodyPr/>
          <a:lstStyle/>
          <a:p>
            <a:pPr algn="just"/>
            <a:r>
              <a:rPr lang="sk-SK" sz="2000" dirty="0"/>
              <a:t>MAS vyhlasuje výzvu v súlade s harmonogramom výziev, ktorý zašle na RO pre IROP</a:t>
            </a:r>
          </a:p>
          <a:p>
            <a:pPr algn="just"/>
            <a:r>
              <a:rPr lang="sk-SK" sz="2000" dirty="0"/>
              <a:t>Výzvu so všetkými prílohami výzvy aj </a:t>
            </a:r>
            <a:r>
              <a:rPr lang="sk-SK" sz="2000" dirty="0" err="1"/>
              <a:t>ŽoPr</a:t>
            </a:r>
            <a:r>
              <a:rPr lang="sk-SK" sz="2000" dirty="0"/>
              <a:t> MAS zasiela na adresu: vyzvy.clld.irop@land.gov.sk, v editovateľnej forme (v prípade príloh, kde je to možné) a to až v momente, keď bol zverejnený Harmonogram výziev MAS a účinná zmluva o NFP medzi RO pre IROP a MAS. Inak sa na zaslanú výzvu neprihliada.</a:t>
            </a:r>
          </a:p>
          <a:p>
            <a:pPr algn="just"/>
            <a:r>
              <a:rPr lang="sk-SK" sz="2000" dirty="0"/>
              <a:t>Spolu s balíkom výzvy MAS zasiela aj </a:t>
            </a:r>
            <a:r>
              <a:rPr lang="sk-SK" sz="2000" u="sng" dirty="0"/>
              <a:t>riadne </a:t>
            </a:r>
            <a:r>
              <a:rPr lang="sk-SK" sz="2000" dirty="0"/>
              <a:t>vyplnené dokumenty: </a:t>
            </a:r>
          </a:p>
          <a:p>
            <a:pPr lvl="1" algn="just"/>
            <a:r>
              <a:rPr lang="sk-SK" sz="1800" dirty="0"/>
              <a:t>Kontrolný zoznam k návrhu výzvy </a:t>
            </a:r>
            <a:endParaRPr lang="sk-SK" sz="1800" dirty="0">
              <a:solidFill>
                <a:srgbClr val="FFC000"/>
              </a:solidFill>
            </a:endParaRPr>
          </a:p>
          <a:p>
            <a:pPr lvl="1" algn="just"/>
            <a:r>
              <a:rPr lang="sk-SK" sz="1800" dirty="0"/>
              <a:t>Kontrola disponibilnej alokácie </a:t>
            </a:r>
            <a:endParaRPr lang="sk-SK" sz="1800" dirty="0" smtClean="0"/>
          </a:p>
          <a:p>
            <a:pPr lvl="1" algn="just"/>
            <a:r>
              <a:rPr lang="sk-SK" sz="1800" dirty="0" smtClean="0"/>
              <a:t>Test </a:t>
            </a:r>
            <a:r>
              <a:rPr lang="sk-SK" sz="1800" dirty="0"/>
              <a:t>štátnej pomoci – bude upravené </a:t>
            </a:r>
            <a:endParaRPr lang="sk-SK" sz="1800" dirty="0" smtClean="0">
              <a:solidFill>
                <a:srgbClr val="FFC000"/>
              </a:solidFill>
            </a:endParaRPr>
          </a:p>
          <a:p>
            <a:pPr algn="just"/>
            <a:r>
              <a:rPr lang="sk-SK" sz="2000" dirty="0" smtClean="0"/>
              <a:t>MAS je oprávnená vyhlásiť výzvu až po súhlasnom stanovisku RO pre IROP</a:t>
            </a:r>
          </a:p>
          <a:p>
            <a:pPr algn="just"/>
            <a:r>
              <a:rPr lang="sk-SK" sz="2000" u="sng" dirty="0" smtClean="0"/>
              <a:t>V </a:t>
            </a:r>
            <a:r>
              <a:rPr lang="sk-SK" sz="2000" u="sng" dirty="0"/>
              <a:t>prípade MAS, ktoré zužovali aktivity oproti schválenej stratégii CLLD je nutné zabezpečiť schvaľujúce stanovisko v zmysle Usmernenia č. 3 PRV.</a:t>
            </a:r>
          </a:p>
        </p:txBody>
      </p:sp>
    </p:spTree>
    <p:extLst>
      <p:ext uri="{BB962C8B-B14F-4D97-AF65-F5344CB8AC3E}">
        <p14:creationId xmlns:p14="http://schemas.microsoft.com/office/powerpoint/2010/main" val="239344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Prideľte počet bodov za finančnú analýzu:</a:t>
            </a:r>
          </a:p>
          <a:p>
            <a:pPr marL="109537" indent="0">
              <a:buNone/>
            </a:pPr>
            <a:endParaRPr lang="sk-SK" sz="2000" b="1" dirty="0"/>
          </a:p>
          <a:p>
            <a:pPr marL="109537" indent="0" algn="just">
              <a:buNone/>
            </a:pPr>
            <a:endParaRPr lang="sk-SK" sz="2000" dirty="0"/>
          </a:p>
          <a:p>
            <a:pPr marL="109537" indent="0" algn="just">
              <a:buNone/>
            </a:pPr>
            <a:endParaRPr lang="sk-SK" sz="2000" dirty="0"/>
          </a:p>
        </p:txBody>
      </p:sp>
      <p:graphicFrame>
        <p:nvGraphicFramePr>
          <p:cNvPr id="6" name="Zástupný symbol obsahu 2"/>
          <p:cNvGraphicFramePr>
            <a:graphicFrameLocks/>
          </p:cNvGraphicFramePr>
          <p:nvPr>
            <p:extLst>
              <p:ext uri="{D42A27DB-BD31-4B8C-83A1-F6EECF244321}">
                <p14:modId xmlns:p14="http://schemas.microsoft.com/office/powerpoint/2010/main" val="2436492102"/>
              </p:ext>
            </p:extLst>
          </p:nvPr>
        </p:nvGraphicFramePr>
        <p:xfrm>
          <a:off x="290555" y="1844824"/>
          <a:ext cx="8785100" cy="1107440"/>
        </p:xfrm>
        <a:graphic>
          <a:graphicData uri="http://schemas.openxmlformats.org/drawingml/2006/table">
            <a:tbl>
              <a:tblPr firstRow="1" bandRow="1">
                <a:tableStyleId>{5C22544A-7EE6-4342-B048-85BDC9FD1C3A}</a:tableStyleId>
              </a:tblPr>
              <a:tblGrid>
                <a:gridCol w="23043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70840">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70840">
                <a:tc rowSpan="2">
                  <a:txBody>
                    <a:bodyPr/>
                    <a:lstStyle/>
                    <a:p>
                      <a:pPr algn="ctr"/>
                      <a:r>
                        <a:rPr kumimoji="0" lang="sk-SK" sz="1800" kern="1200" dirty="0">
                          <a:solidFill>
                            <a:schemeClr val="dk1"/>
                          </a:solidFill>
                          <a:effectLst/>
                          <a:latin typeface="+mn-lt"/>
                          <a:ea typeface="+mn-ea"/>
                          <a:cs typeface="+mn-cs"/>
                        </a:rPr>
                        <a:t>Finančná udržateľnosť</a:t>
                      </a:r>
                      <a:endParaRPr lang="sk-SK" dirty="0"/>
                    </a:p>
                  </a:txBody>
                  <a:tcPr/>
                </a:tc>
                <a:tc>
                  <a:txBody>
                    <a:bodyPr/>
                    <a:lstStyle/>
                    <a:p>
                      <a:pPr algn="ctr"/>
                      <a:r>
                        <a:rPr lang="sk-SK" dirty="0"/>
                        <a:t>áno</a:t>
                      </a:r>
                    </a:p>
                  </a:txBody>
                  <a:tcPr/>
                </a:tc>
                <a:tc>
                  <a:txBody>
                    <a:bodyPr/>
                    <a:lstStyle/>
                    <a:p>
                      <a:r>
                        <a:rPr lang="pl-PL" dirty="0"/>
                        <a:t>Finančná udržateľnosť je zabezpečená.</a:t>
                      </a:r>
                      <a:endParaRPr lang="sk-SK" dirty="0"/>
                    </a:p>
                  </a:txBody>
                  <a:tcPr/>
                </a:tc>
                <a:extLst>
                  <a:ext uri="{0D108BD9-81ED-4DB2-BD59-A6C34878D82A}">
                    <a16:rowId xmlns:a16="http://schemas.microsoft.com/office/drawing/2014/main" val="10001"/>
                  </a:ext>
                </a:extLst>
              </a:tr>
              <a:tr h="294050">
                <a:tc vMerge="1">
                  <a:txBody>
                    <a:bodyPr/>
                    <a:lstStyle/>
                    <a:p>
                      <a:endParaRPr lang="sk-SK" dirty="0"/>
                    </a:p>
                  </a:txBody>
                  <a:tcPr/>
                </a:tc>
                <a:tc>
                  <a:txBody>
                    <a:bodyPr/>
                    <a:lstStyle/>
                    <a:p>
                      <a:pPr algn="ctr"/>
                      <a:r>
                        <a:rPr lang="sk-SK" dirty="0"/>
                        <a:t>nie</a:t>
                      </a:r>
                    </a:p>
                  </a:txBody>
                  <a:tcPr/>
                </a:tc>
                <a:tc>
                  <a:txBody>
                    <a:bodyPr/>
                    <a:lstStyle/>
                    <a:p>
                      <a:r>
                        <a:rPr lang="pl-PL" dirty="0"/>
                        <a:t>Finančná udržateľnosť nie je zabezpečená.</a:t>
                      </a:r>
                      <a:endParaRPr lang="sk-SK"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7276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908720"/>
            <a:ext cx="8640960" cy="5760640"/>
          </a:xfrm>
        </p:spPr>
        <p:txBody>
          <a:bodyPr/>
          <a:lstStyle/>
          <a:p>
            <a:pPr marL="109537" indent="0" algn="just">
              <a:buNone/>
            </a:pPr>
            <a:r>
              <a:rPr lang="sk-SK" sz="2000" b="1" dirty="0"/>
              <a:t>Školenie pre odborných hodnotiteľov zabezpečuje príslušná MAS, nakoľko MAS oboznamuje hodnotiteľov s prioritami a potrebami svojej stratégie.</a:t>
            </a:r>
          </a:p>
          <a:p>
            <a:pPr marL="109537" indent="0" algn="just">
              <a:buNone/>
            </a:pPr>
            <a:endParaRPr lang="sk-SK" sz="2000" b="1" dirty="0"/>
          </a:p>
          <a:p>
            <a:pPr marL="109537" indent="0" algn="just">
              <a:buNone/>
            </a:pPr>
            <a:r>
              <a:rPr lang="sk-SK" sz="2000" b="1" dirty="0"/>
              <a:t>Vytvorenie pracovného miesta </a:t>
            </a:r>
            <a:r>
              <a:rPr lang="sk-SK" sz="2000" dirty="0"/>
              <a:t>- Posudzuje sa, či žiadateľ vytvorí minimálne 0,5 úväzkové pracovné miesto FTE alebo 1 pracovné miesto FTE, v závislosti od výšky poskytovaného NFP</a:t>
            </a:r>
            <a:r>
              <a:rPr lang="sk-SK" sz="2000" dirty="0" smtClean="0"/>
              <a:t>.</a:t>
            </a:r>
          </a:p>
          <a:p>
            <a:pPr marL="109537" indent="0" algn="just">
              <a:buNone/>
            </a:pPr>
            <a:r>
              <a:rPr lang="sk-SK" sz="2000" dirty="0" smtClean="0"/>
              <a:t>Udržateľnosť FTE je 3 roky.</a:t>
            </a:r>
            <a:endParaRPr lang="sk-SK" sz="2000" dirty="0"/>
          </a:p>
          <a:p>
            <a:pPr marL="109537" indent="0" algn="just">
              <a:buNone/>
            </a:pPr>
            <a:endParaRPr lang="sk-SK" sz="2000" dirty="0"/>
          </a:p>
          <a:p>
            <a:pPr marL="109537" indent="0" algn="just">
              <a:buNone/>
            </a:pPr>
            <a:r>
              <a:rPr lang="sk-SK" sz="2000" b="1" dirty="0"/>
              <a:t>Projekt má dostatočnú pridanú hodnotu pre územie </a:t>
            </a:r>
            <a:r>
              <a:rPr lang="sk-SK" sz="2000" dirty="0"/>
              <a:t>- Projekt má dostatočnú úroveň z hľadiska zabezpečenia komplexnosti služieb v území alebo z hľadiska jeho využiteľnosti v území – súvis so stratégiou a identifikáciou potrieb v území. Kritérium zabezpečuje, aby boli schválené a podporené plnohodnotné projekty, ktoré majú komplexný charakter a ich realizáciou dochádza k reálnemu prínosu a napĺňaniu stratégie MAS.</a:t>
            </a:r>
          </a:p>
          <a:p>
            <a:pPr marL="109537" indent="0" algn="just">
              <a:buNone/>
            </a:pPr>
            <a:r>
              <a:rPr lang="sk-SK" sz="2000" b="1" dirty="0">
                <a:solidFill>
                  <a:srgbClr val="FF0000"/>
                </a:solidFill>
              </a:rPr>
              <a:t>Výber projektov patrí k najzásadnejšej a najdôležitejšej úlohe MAS aplikáciou prístupu zdola nahor. Výberu projektov je preto nutné venovať výraznú pozornosť!!!!</a:t>
            </a:r>
          </a:p>
          <a:p>
            <a:pPr marL="109537" indent="0" algn="just">
              <a:buNone/>
            </a:pPr>
            <a:r>
              <a:rPr lang="sk-SK" sz="2000" dirty="0"/>
              <a:t>RO pre IROP zverejní Príručku na aplikáciu výberových a hodnotiacich kritérií.</a:t>
            </a:r>
          </a:p>
        </p:txBody>
      </p:sp>
    </p:spTree>
    <p:extLst>
      <p:ext uri="{BB962C8B-B14F-4D97-AF65-F5344CB8AC3E}">
        <p14:creationId xmlns:p14="http://schemas.microsoft.com/office/powerpoint/2010/main" val="1002424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21 Podmienky poskytnutia príspevku z hľadiska definovania merateľných ukazovateľov projektu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endParaRPr lang="sk-SK" sz="2000" dirty="0">
              <a:latin typeface="Gotham"/>
            </a:endParaRPr>
          </a:p>
          <a:p>
            <a:pPr marL="109537" indent="0">
              <a:buNone/>
            </a:pPr>
            <a:endParaRPr lang="sk-SK" sz="2000" dirty="0">
              <a:latin typeface="Gotham"/>
            </a:endParaRPr>
          </a:p>
          <a:p>
            <a:pPr marL="109537" indent="0">
              <a:buNone/>
            </a:pPr>
            <a:r>
              <a:rPr lang="sk-SK" sz="2000" dirty="0">
                <a:latin typeface="Gotham"/>
              </a:rPr>
              <a:t>Príloha č. 3 Výzvy</a:t>
            </a:r>
          </a:p>
        </p:txBody>
      </p:sp>
    </p:spTree>
    <p:extLst>
      <p:ext uri="{BB962C8B-B14F-4D97-AF65-F5344CB8AC3E}">
        <p14:creationId xmlns:p14="http://schemas.microsoft.com/office/powerpoint/2010/main" val="854094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11 </a:t>
            </a:r>
            <a:r>
              <a:rPr lang="pl-PL" sz="2400" dirty="0"/>
              <a:t>Súlad s horizontálnymi princípmi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latin typeface="Gotham"/>
              </a:rPr>
              <a:t>Povinná podmienka uplatňujúca sa v každej výzve.</a:t>
            </a:r>
          </a:p>
        </p:txBody>
      </p:sp>
    </p:spTree>
    <p:extLst>
      <p:ext uri="{BB962C8B-B14F-4D97-AF65-F5344CB8AC3E}">
        <p14:creationId xmlns:p14="http://schemas.microsoft.com/office/powerpoint/2010/main" val="33540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500" dirty="0"/>
              <a:t>Blok </a:t>
            </a:r>
            <a:r>
              <a:rPr lang="sk-SK" sz="2500" dirty="0" err="1"/>
              <a:t>II</a:t>
            </a:r>
            <a:r>
              <a:rPr lang="sk-SK" sz="2500" dirty="0"/>
              <a:t> - Podmienky poskytnutia príspevku II.</a:t>
            </a:r>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419739628"/>
              </p:ext>
            </p:extLst>
          </p:nvPr>
        </p:nvGraphicFramePr>
        <p:xfrm>
          <a:off x="467544" y="1178497"/>
          <a:ext cx="7992888" cy="3803142"/>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114321">
                <a:tc>
                  <a:txBody>
                    <a:bodyPr/>
                    <a:lstStyle/>
                    <a:p>
                      <a:pPr algn="just">
                        <a:lnSpc>
                          <a:spcPct val="115000"/>
                        </a:lnSpc>
                        <a:spcAft>
                          <a:spcPts val="1000"/>
                        </a:spcAft>
                      </a:pPr>
                      <a:r>
                        <a:rPr lang="sk-SK" sz="700" dirty="0">
                          <a:effectLst/>
                        </a:rPr>
                        <a:t>Podmienka poskytnutia príspevku:</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tc>
                <a:extLst>
                  <a:ext uri="{0D108BD9-81ED-4DB2-BD59-A6C34878D82A}">
                    <a16:rowId xmlns:a16="http://schemas.microsoft.com/office/drawing/2014/main" val="1633646440"/>
                  </a:ext>
                </a:extLst>
              </a:tr>
              <a:tr h="236836">
                <a:tc>
                  <a:txBody>
                    <a:bodyPr/>
                    <a:lstStyle/>
                    <a:p>
                      <a:pPr marL="342900" lvl="0" indent="-342900" algn="just">
                        <a:lnSpc>
                          <a:spcPct val="115000"/>
                        </a:lnSpc>
                        <a:spcAft>
                          <a:spcPts val="0"/>
                        </a:spcAft>
                        <a:buFont typeface="+mj-lt"/>
                        <a:buAutoNum type="arabicPeriod"/>
                      </a:pPr>
                      <a:r>
                        <a:rPr lang="sk-SK" sz="1500" dirty="0">
                          <a:effectLst/>
                        </a:rPr>
                        <a:t>Právna forma a veľkosť podniku (aktivita A1)</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737543722"/>
                  </a:ext>
                </a:extLst>
              </a:tr>
              <a:tr h="236836">
                <a:tc>
                  <a:txBody>
                    <a:bodyPr/>
                    <a:lstStyle/>
                    <a:p>
                      <a:pPr marL="342900" lvl="0" indent="-342900" algn="just">
                        <a:lnSpc>
                          <a:spcPct val="115000"/>
                        </a:lnSpc>
                        <a:spcAft>
                          <a:spcPts val="0"/>
                        </a:spcAft>
                        <a:buFont typeface="+mj-lt"/>
                        <a:buAutoNum type="arabicPeriod" startAt="2"/>
                      </a:pPr>
                      <a:r>
                        <a:rPr lang="sk-SK" sz="1500" dirty="0">
                          <a:effectLst/>
                        </a:rPr>
                        <a:t>Právna forma (ostatné aktivity)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875716691"/>
                  </a:ext>
                </a:extLst>
              </a:tr>
              <a:tr h="250895">
                <a:tc>
                  <a:txBody>
                    <a:bodyPr/>
                    <a:lstStyle/>
                    <a:p>
                      <a:pPr marL="342900" lvl="0" indent="-342900" algn="just">
                        <a:lnSpc>
                          <a:spcPct val="115000"/>
                        </a:lnSpc>
                        <a:spcAft>
                          <a:spcPts val="0"/>
                        </a:spcAft>
                        <a:buFont typeface="+mj-lt"/>
                        <a:buAutoNum type="arabicPeriod" startAt="3"/>
                      </a:pPr>
                      <a:r>
                        <a:rPr lang="sk-SK" sz="1500" dirty="0">
                          <a:effectLst/>
                        </a:rPr>
                        <a:t>Podmienka, že žiadateľ nie je podnikom v ťažkostiach  </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16374916"/>
                  </a:ext>
                </a:extLst>
              </a:tr>
              <a:tr h="236836">
                <a:tc>
                  <a:txBody>
                    <a:bodyPr/>
                    <a:lstStyle/>
                    <a:p>
                      <a:pPr marL="342900" lvl="0" indent="-342900" algn="just">
                        <a:lnSpc>
                          <a:spcPct val="115000"/>
                        </a:lnSpc>
                        <a:spcAft>
                          <a:spcPts val="0"/>
                        </a:spcAft>
                        <a:buFont typeface="+mj-lt"/>
                        <a:buAutoNum type="arabicPeriod" startAt="4"/>
                      </a:pPr>
                      <a:r>
                        <a:rPr lang="sk-SK" sz="1500" dirty="0">
                          <a:effectLst/>
                        </a:rPr>
                        <a:t>Podmienka finančnej spôsobilosti spolufinancovania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252750374"/>
                  </a:ext>
                </a:extLst>
              </a:tr>
              <a:tr h="489672">
                <a:tc>
                  <a:txBody>
                    <a:bodyPr/>
                    <a:lstStyle/>
                    <a:p>
                      <a:pPr marL="342900" lvl="0" indent="-342900" algn="just">
                        <a:lnSpc>
                          <a:spcPct val="115000"/>
                        </a:lnSpc>
                        <a:spcAft>
                          <a:spcPts val="0"/>
                        </a:spcAft>
                        <a:buFont typeface="+mj-lt"/>
                        <a:buAutoNum type="arabicPeriod" startAt="5"/>
                      </a:pPr>
                      <a:r>
                        <a:rPr lang="sk-SK" sz="1500" dirty="0">
                          <a:effectLst/>
                        </a:rPr>
                        <a:t>Podmienka, že žiadateľ má schválený program rozvoja a príslušnú územnoplánovaciu dokumentáciu (týka sa len obce) (MAS použije v prípade iných aktivít než A1)</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287885481"/>
                  </a:ext>
                </a:extLst>
              </a:tr>
              <a:tr h="742508">
                <a:tc>
                  <a:txBody>
                    <a:bodyPr/>
                    <a:lstStyle/>
                    <a:p>
                      <a:pPr marL="342900" lvl="0" indent="-342900" algn="just">
                        <a:lnSpc>
                          <a:spcPct val="115000"/>
                        </a:lnSpc>
                        <a:spcAft>
                          <a:spcPts val="0"/>
                        </a:spcAft>
                        <a:buFont typeface="+mj-lt"/>
                        <a:buAutoNum type="arabicPeriod" startAt="6"/>
                      </a:pPr>
                      <a:r>
                        <a:rPr lang="sk-SK" sz="1500" dirty="0">
                          <a:effectLst/>
                        </a:rPr>
                        <a:t>Podmienka, že žiadateľ ani jeho štatutárny orgán, ani žiadny člen štatutárneho orgánu, ani prokurista/i, ani osoba splnomocnená zastupovať žiadateľa v procese schvaľovania žiadosti o príspevok neboli právoplatne odsúdení za niektorý z vybraných trestných činov</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867347222"/>
                  </a:ext>
                </a:extLst>
              </a:tr>
              <a:tr h="742508">
                <a:tc>
                  <a:txBody>
                    <a:bodyPr/>
                    <a:lstStyle/>
                    <a:p>
                      <a:pPr marL="342900" lvl="0" indent="-342900" algn="just">
                        <a:lnSpc>
                          <a:spcPct val="115000"/>
                        </a:lnSpc>
                        <a:spcAft>
                          <a:spcPts val="0"/>
                        </a:spcAft>
                        <a:buFont typeface="+mj-lt"/>
                        <a:buAutoNum type="arabicPeriod" startAt="7"/>
                        <a:tabLst>
                          <a:tab pos="874395" algn="l"/>
                        </a:tabLst>
                      </a:pPr>
                      <a:r>
                        <a:rPr lang="sk-SK" sz="1500" dirty="0">
                          <a:effectLst/>
                        </a:rPr>
                        <a:t>Podmienka, že žiadateľ, ktorým je právnická osoba, nemá právoplatným rozsudkom uložený trest zákazu prijímať dotácie alebo subvencie, trest zákazu prijímať pomoc a podporu poskytovanú z fondov Európskej únie alebo trest zákazu účasti vo verejnom obstarávaní</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561898333"/>
                  </a:ext>
                </a:extLst>
              </a:tr>
              <a:tr h="236836">
                <a:tc>
                  <a:txBody>
                    <a:bodyPr/>
                    <a:lstStyle/>
                    <a:p>
                      <a:pPr marL="342900" lvl="0" indent="-342900" algn="l">
                        <a:lnSpc>
                          <a:spcPct val="115000"/>
                        </a:lnSpc>
                        <a:spcAft>
                          <a:spcPts val="0"/>
                        </a:spcAft>
                        <a:buFont typeface="+mj-lt"/>
                        <a:buAutoNum type="arabicPeriod" startAt="16"/>
                      </a:pPr>
                      <a:r>
                        <a:rPr lang="sk-SK" sz="1500" dirty="0">
                          <a:effectLst/>
                        </a:rPr>
                        <a:t>Vyhlásené VO na hlavné aktivity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509441399"/>
                  </a:ext>
                </a:extLst>
              </a:tr>
              <a:tr h="236836">
                <a:tc>
                  <a:txBody>
                    <a:bodyPr/>
                    <a:lstStyle/>
                    <a:p>
                      <a:pPr marL="342900" lvl="0" indent="-342900" algn="l">
                        <a:lnSpc>
                          <a:spcPct val="115000"/>
                        </a:lnSpc>
                        <a:spcAft>
                          <a:spcPts val="0"/>
                        </a:spcAft>
                        <a:buFont typeface="+mj-lt"/>
                        <a:buAutoNum type="arabicPeriod" startAt="20"/>
                      </a:pPr>
                      <a:r>
                        <a:rPr lang="sk-SK" sz="1500" dirty="0">
                          <a:effectLst/>
                        </a:rPr>
                        <a:t>Časová oprávnenosť realizácie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39009426"/>
                  </a:ext>
                </a:extLst>
              </a:tr>
            </a:tbl>
          </a:graphicData>
        </a:graphic>
      </p:graphicFrame>
    </p:spTree>
    <p:extLst>
      <p:ext uri="{BB962C8B-B14F-4D97-AF65-F5344CB8AC3E}">
        <p14:creationId xmlns:p14="http://schemas.microsoft.com/office/powerpoint/2010/main" val="4111507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548680"/>
            <a:ext cx="8784976" cy="629816"/>
          </a:xfrm>
        </p:spPr>
        <p:txBody>
          <a:bodyPr/>
          <a:lstStyle/>
          <a:p>
            <a:r>
              <a:rPr lang="sk-SK" sz="3200" dirty="0"/>
              <a:t>PPP č. 1 </a:t>
            </a:r>
            <a:r>
              <a:rPr lang="sk-SK" sz="3600" dirty="0"/>
              <a:t>Právna forma a veľkosť podniku</a:t>
            </a:r>
            <a:endParaRPr lang="sk-SK" sz="32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24744"/>
            <a:ext cx="8640960" cy="5472608"/>
          </a:xfrm>
        </p:spPr>
        <p:txBody>
          <a:bodyPr/>
          <a:lstStyle/>
          <a:p>
            <a:pPr marL="0" indent="0">
              <a:buNone/>
            </a:pPr>
            <a:r>
              <a:rPr lang="sk-SK" sz="2000" b="1" dirty="0">
                <a:solidFill>
                  <a:srgbClr val="FF0000"/>
                </a:solidFill>
              </a:rPr>
              <a:t>Podmienka sa upravuje v závislosti od zamerania výzvy</a:t>
            </a:r>
          </a:p>
          <a:p>
            <a:pPr marL="0" indent="0">
              <a:buNone/>
            </a:pPr>
            <a:r>
              <a:rPr lang="sk-SK" sz="2000" b="1" dirty="0"/>
              <a:t>Účel PPP: </a:t>
            </a:r>
          </a:p>
          <a:p>
            <a:pPr marL="342900" indent="-342900"/>
            <a:r>
              <a:rPr lang="sk-SK" sz="2000" dirty="0"/>
              <a:t>Obmedziť poskytovanie príspevku len tým subjektom, ktorých rozvoj je na území MAS žiadúci (úzko spojené s typom podporovanej aktivity),</a:t>
            </a:r>
          </a:p>
          <a:p>
            <a:pPr marL="342900" indent="-342900"/>
            <a:r>
              <a:rPr lang="sk-SK" sz="2000" dirty="0"/>
              <a:t>Identifikovať osoby oprávnené konať v mene užívateľa,</a:t>
            </a:r>
          </a:p>
          <a:p>
            <a:pPr marL="109537" indent="0">
              <a:buNone/>
            </a:pPr>
            <a:endParaRPr lang="sk-SK" sz="1200" dirty="0"/>
          </a:p>
          <a:p>
            <a:pPr marL="109537" indent="0">
              <a:buNone/>
            </a:pPr>
            <a:r>
              <a:rPr lang="sk-SK" sz="2000" dirty="0"/>
              <a:t>Oprávnené právne formy:</a:t>
            </a:r>
          </a:p>
          <a:p>
            <a:pPr marL="109537" indent="0">
              <a:buNone/>
            </a:pPr>
            <a:endParaRPr lang="sk-SK" sz="1200" dirty="0"/>
          </a:p>
          <a:p>
            <a:pPr marL="109537" indent="0">
              <a:buNone/>
            </a:pPr>
            <a:r>
              <a:rPr lang="sk-SK" sz="2000" b="1" dirty="0"/>
              <a:t>ŠC 511: Aktivita A1</a:t>
            </a:r>
          </a:p>
          <a:p>
            <a:pPr marL="566737" lvl="0" indent="-457200" algn="just">
              <a:buFont typeface="+mj-lt"/>
              <a:buAutoNum type="alphaLcParenR"/>
            </a:pPr>
            <a:r>
              <a:rPr lang="sk-SK" sz="2000" dirty="0"/>
              <a:t>osoby zapísané v obchodnom registri,</a:t>
            </a:r>
          </a:p>
          <a:p>
            <a:pPr marL="566737" indent="-457200" algn="just">
              <a:buFont typeface="+mj-lt"/>
              <a:buAutoNum type="alphaLcParenR"/>
            </a:pPr>
            <a:r>
              <a:rPr lang="sk-SK" sz="2000" dirty="0"/>
              <a:t>osoby, ktoré podnikajú na základe živnostenského oprávnenia.</a:t>
            </a:r>
          </a:p>
          <a:p>
            <a:pPr marL="109537" indent="0">
              <a:buNone/>
            </a:pPr>
            <a:r>
              <a:rPr lang="sk-SK" sz="2000" b="1" dirty="0">
                <a:solidFill>
                  <a:srgbClr val="FF0000"/>
                </a:solidFill>
              </a:rPr>
              <a:t>Súlad právnych foriem s Konceptom a stratégiou </a:t>
            </a:r>
            <a:r>
              <a:rPr lang="sk-SK" sz="2000" b="1" dirty="0" smtClean="0">
                <a:solidFill>
                  <a:srgbClr val="FF0000"/>
                </a:solidFill>
              </a:rPr>
              <a:t>CLLD a OP IROP</a:t>
            </a:r>
            <a:endParaRPr lang="sk-SK" sz="2000" b="1" dirty="0">
              <a:solidFill>
                <a:srgbClr val="FF0000"/>
              </a:solidFill>
            </a:endParaRPr>
          </a:p>
          <a:p>
            <a:pPr marL="109537" indent="0">
              <a:buNone/>
            </a:pPr>
            <a:endParaRPr lang="sk-SK" sz="1200" dirty="0"/>
          </a:p>
          <a:p>
            <a:pPr marL="109537" indent="0">
              <a:buNone/>
            </a:pPr>
            <a:r>
              <a:rPr lang="sk-SK" sz="2000" dirty="0"/>
              <a:t>Forma preukázania (zo strany užívateľa):</a:t>
            </a:r>
          </a:p>
          <a:p>
            <a:r>
              <a:rPr lang="sk-SK" sz="2000" dirty="0"/>
              <a:t>nevyžaduje sa </a:t>
            </a:r>
          </a:p>
          <a:p>
            <a:r>
              <a:rPr lang="sk-SK" sz="2000" dirty="0"/>
              <a:t>V prípade splnomocnenej osoby: Osobitná príloha </a:t>
            </a:r>
            <a:r>
              <a:rPr lang="sk-SK" sz="2000" dirty="0" err="1"/>
              <a:t>ŽoPr</a:t>
            </a:r>
            <a:r>
              <a:rPr lang="sk-SK" sz="2000" dirty="0"/>
              <a:t> – Splnomocnenie</a:t>
            </a:r>
          </a:p>
          <a:p>
            <a:pPr marL="109537" indent="0">
              <a:buNone/>
            </a:pPr>
            <a:endParaRPr lang="sk-SK" sz="1200" dirty="0"/>
          </a:p>
          <a:p>
            <a:pPr marL="109537" indent="0">
              <a:buNone/>
            </a:pPr>
            <a:r>
              <a:rPr lang="sk-SK" sz="2000" dirty="0"/>
              <a:t>Spôsob overenia MAS: cez </a:t>
            </a:r>
            <a:r>
              <a:rPr lang="sk-SK" sz="2000" dirty="0">
                <a:hlinkClick r:id="rId2"/>
              </a:rPr>
              <a:t>https://</a:t>
            </a:r>
            <a:r>
              <a:rPr lang="sk-SK" sz="2000" dirty="0" smtClean="0">
                <a:hlinkClick r:id="rId2"/>
              </a:rPr>
              <a:t>rpo.statistics.sk</a:t>
            </a:r>
            <a:r>
              <a:rPr lang="sk-SK" sz="2000" dirty="0" smtClean="0"/>
              <a:t>,</a:t>
            </a:r>
            <a:endParaRPr lang="sk-SK" sz="2000" dirty="0"/>
          </a:p>
          <a:p>
            <a:pPr marL="109537" indent="0">
              <a:buNone/>
            </a:pPr>
            <a:endParaRPr lang="sk-SK" sz="2000" dirty="0"/>
          </a:p>
        </p:txBody>
      </p:sp>
    </p:spTree>
    <p:extLst>
      <p:ext uri="{BB962C8B-B14F-4D97-AF65-F5344CB8AC3E}">
        <p14:creationId xmlns:p14="http://schemas.microsoft.com/office/powerpoint/2010/main" val="2401608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2 </a:t>
            </a:r>
            <a:r>
              <a:rPr lang="sk-SK" dirty="0"/>
              <a:t>Právna forma</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52128"/>
            <a:ext cx="8640960" cy="5517232"/>
          </a:xfrm>
        </p:spPr>
        <p:txBody>
          <a:bodyPr/>
          <a:lstStyle/>
          <a:p>
            <a:pPr marL="109537" indent="0">
              <a:buNone/>
            </a:pPr>
            <a:r>
              <a:rPr lang="sk-SK" sz="2000" b="1" dirty="0"/>
              <a:t>ŠC 512 ostatné aktivity:</a:t>
            </a:r>
          </a:p>
          <a:p>
            <a:pPr marL="109537" indent="0">
              <a:buNone/>
            </a:pPr>
            <a:endParaRPr lang="sk-SK" sz="2000" b="1" dirty="0"/>
          </a:p>
          <a:p>
            <a:pPr marL="566737" lvl="0" indent="-457200" algn="just">
              <a:buFont typeface="+mj-lt"/>
              <a:buAutoNum type="alphaLcParenR"/>
            </a:pPr>
            <a:r>
              <a:rPr lang="sk-SK" sz="2000" dirty="0"/>
              <a:t>obce podľa zákona č. 369/1990 Zb. o obecnom zriadení,</a:t>
            </a:r>
          </a:p>
          <a:p>
            <a:pPr marL="566737" lvl="0" indent="-457200" algn="just">
              <a:buFont typeface="+mj-lt"/>
              <a:buAutoNum type="alphaLcParenR"/>
            </a:pPr>
            <a:r>
              <a:rPr lang="sk-SK" sz="2000" dirty="0"/>
              <a:t>združenia obcí podľa zákona č. 369/1990 Zb. o obecnom zriadení,</a:t>
            </a:r>
          </a:p>
          <a:p>
            <a:pPr marL="566737" lvl="0" indent="-457200" algn="just">
              <a:buFont typeface="+mj-lt"/>
              <a:buAutoNum type="alphaLcParenR"/>
            </a:pPr>
            <a:r>
              <a:rPr lang="sk-SK" sz="2000" dirty="0"/>
              <a:t>združenie právnických osôb podľa zákona č. 40/1964 Zb. Občiansky zákonník,</a:t>
            </a:r>
          </a:p>
          <a:p>
            <a:pPr marL="566737" lvl="0" indent="-457200" algn="just">
              <a:buFont typeface="+mj-lt"/>
              <a:buAutoNum type="alphaLcParenR"/>
            </a:pPr>
            <a:r>
              <a:rPr lang="sk-SK" sz="2000" dirty="0"/>
              <a:t>občianske združenia podľa zákona č. 83/1990 Zb. o združovaní občanov,</a:t>
            </a:r>
          </a:p>
          <a:p>
            <a:pPr marL="566737" lvl="0" indent="-457200" algn="just">
              <a:buFont typeface="+mj-lt"/>
              <a:buAutoNum type="alphaLcParenR"/>
            </a:pPr>
            <a:r>
              <a:rPr lang="sk-SK" sz="2000" dirty="0"/>
              <a:t>neziskové organizácie podľa zákona č. 213/1997 Z. z. o neziskových organizáciách poskytujúcich všeobecne prospešné služby,</a:t>
            </a:r>
          </a:p>
          <a:p>
            <a:pPr marL="566737" indent="-457200" algn="just">
              <a:buFont typeface="+mj-lt"/>
              <a:buAutoNum type="alphaLcParenR"/>
            </a:pPr>
            <a:r>
              <a:rPr lang="sk-SK" sz="2000" dirty="0"/>
              <a:t>cirkvi a náboženské spoločnosti registrované podľa zákona č. 308/1991 Zb. o slobode viery a postavení cirkví a náboženských spoločností v znení neskorších predpisov.</a:t>
            </a:r>
          </a:p>
          <a:p>
            <a:pPr marL="109537" indent="0">
              <a:buNone/>
            </a:pPr>
            <a:endParaRPr lang="sk-SK" sz="2000" b="1" dirty="0">
              <a:solidFill>
                <a:srgbClr val="FF0000"/>
              </a:solidFill>
            </a:endParaRPr>
          </a:p>
          <a:p>
            <a:pPr marL="109537" indent="0">
              <a:buNone/>
            </a:pPr>
            <a:r>
              <a:rPr lang="sk-SK" sz="2000" b="1" dirty="0">
                <a:solidFill>
                  <a:srgbClr val="FF0000"/>
                </a:solidFill>
              </a:rPr>
              <a:t>Súlad právnych foriem s Konceptom a stratégiou CLLD</a:t>
            </a:r>
          </a:p>
        </p:txBody>
      </p:sp>
    </p:spTree>
    <p:extLst>
      <p:ext uri="{BB962C8B-B14F-4D97-AF65-F5344CB8AC3E}">
        <p14:creationId xmlns:p14="http://schemas.microsoft.com/office/powerpoint/2010/main" val="198979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2 </a:t>
            </a:r>
            <a:r>
              <a:rPr lang="sk-SK" dirty="0"/>
              <a:t>Právna forma</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ŠC 512 ostatné aktivity:</a:t>
            </a:r>
          </a:p>
          <a:p>
            <a:pPr marL="109537" indent="0">
              <a:buNone/>
            </a:pPr>
            <a:r>
              <a:rPr lang="sk-SK" sz="2000" dirty="0"/>
              <a:t>Forma preukázania (zo strany užívateľa):</a:t>
            </a:r>
          </a:p>
          <a:p>
            <a:pPr marL="109537" indent="0">
              <a:buNone/>
            </a:pPr>
            <a:endParaRPr lang="sk-SK" sz="2000" dirty="0"/>
          </a:p>
          <a:p>
            <a:r>
              <a:rPr lang="sk-SK" sz="2000" dirty="0"/>
              <a:t>V prípade právnej formy: Informácie uvedené žiadateľom vo formulári žiadosti o príspevok</a:t>
            </a:r>
          </a:p>
          <a:p>
            <a:r>
              <a:rPr lang="sk-SK" sz="2000" dirty="0"/>
              <a:t>V prípade splnomocnenej osoby: Osobitná príloha </a:t>
            </a:r>
            <a:r>
              <a:rPr lang="sk-SK" sz="2000" dirty="0" err="1"/>
              <a:t>ŽoPr</a:t>
            </a:r>
            <a:r>
              <a:rPr lang="sk-SK" sz="2000" dirty="0"/>
              <a:t> – Splnomocnenie</a:t>
            </a:r>
          </a:p>
          <a:p>
            <a:pPr marL="109537" indent="0">
              <a:buNone/>
            </a:pPr>
            <a:endParaRPr lang="sk-SK" sz="2000" dirty="0"/>
          </a:p>
          <a:p>
            <a:pPr marL="109537" indent="0">
              <a:buNone/>
            </a:pPr>
            <a:r>
              <a:rPr lang="sk-SK" sz="2000" dirty="0"/>
              <a:t>Spôsob overenia MAS:</a:t>
            </a:r>
          </a:p>
          <a:p>
            <a:pPr marL="109537" indent="0">
              <a:buNone/>
            </a:pPr>
            <a:endParaRPr lang="sk-SK" sz="2000" dirty="0"/>
          </a:p>
          <a:p>
            <a:pPr marL="109537" indent="0">
              <a:buNone/>
            </a:pPr>
            <a:r>
              <a:rPr lang="sk-SK" sz="2000" dirty="0"/>
              <a:t>MAS overí  právnu formu podľa písm. a) až e) cez </a:t>
            </a:r>
            <a:r>
              <a:rPr lang="sk-SK" sz="2000" dirty="0">
                <a:hlinkClick r:id="rId2"/>
              </a:rPr>
              <a:t>https://rpo.statistics.sk</a:t>
            </a:r>
            <a:r>
              <a:rPr lang="sk-SK" sz="2000" dirty="0"/>
              <a:t>, </a:t>
            </a:r>
          </a:p>
          <a:p>
            <a:pPr marL="109537" indent="0">
              <a:buNone/>
            </a:pPr>
            <a:r>
              <a:rPr lang="sk-SK" sz="2000" dirty="0"/>
              <a:t>MAS overí  právnu formu podľa písm. f) cez </a:t>
            </a:r>
            <a:r>
              <a:rPr lang="sk-SK" sz="2000" dirty="0">
                <a:hlinkClick r:id="rId3"/>
              </a:rPr>
              <a:t>http://www.culture.gov.sk/extdoc/4426/EVIDENCIA_CNS</a:t>
            </a:r>
            <a:r>
              <a:rPr lang="sk-SK" sz="2000" dirty="0"/>
              <a:t> </a:t>
            </a:r>
          </a:p>
          <a:p>
            <a:pPr marL="109537" indent="0">
              <a:buNone/>
            </a:pPr>
            <a:endParaRPr lang="sk-SK" sz="2000" b="1" dirty="0"/>
          </a:p>
          <a:p>
            <a:pPr marL="109537" indent="0">
              <a:buNone/>
            </a:pPr>
            <a:r>
              <a:rPr lang="sk-SK" sz="2000" b="1" dirty="0"/>
              <a:t>UPOZORNENIE:</a:t>
            </a:r>
          </a:p>
          <a:p>
            <a:pPr marL="109537" indent="0" algn="just">
              <a:buNone/>
            </a:pPr>
            <a:r>
              <a:rPr lang="sk-SK" sz="2000" dirty="0"/>
              <a:t>Ak je to potrebné vyžiada si MAS stanovy alebo iné obdobné dokumenty, ktorými overí, ktoré osoby sú oprávnené konať v mene žiadateľa (štatutárny zástupcovia), pričom žiadateľ predkladá aktuálnu verziu.</a:t>
            </a:r>
          </a:p>
          <a:p>
            <a:pPr marL="109537" indent="0">
              <a:buNone/>
            </a:pPr>
            <a:endParaRPr lang="sk-SK" sz="2000" dirty="0"/>
          </a:p>
        </p:txBody>
      </p:sp>
    </p:spTree>
    <p:extLst>
      <p:ext uri="{BB962C8B-B14F-4D97-AF65-F5344CB8AC3E}">
        <p14:creationId xmlns:p14="http://schemas.microsoft.com/office/powerpoint/2010/main" val="1623307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1 </a:t>
            </a:r>
            <a:r>
              <a:rPr lang="sk-SK" dirty="0"/>
              <a:t>Právna forma a veľkosť podniku</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340768"/>
            <a:ext cx="8640960" cy="5256584"/>
          </a:xfrm>
        </p:spPr>
        <p:txBody>
          <a:bodyPr/>
          <a:lstStyle/>
          <a:p>
            <a:pPr marL="109537" indent="0">
              <a:buNone/>
            </a:pPr>
            <a:r>
              <a:rPr lang="sk-SK" sz="2000" b="1" dirty="0">
                <a:solidFill>
                  <a:srgbClr val="FF0000"/>
                </a:solidFill>
              </a:rPr>
              <a:t>Veľkosť podniku – len pre ŠC 511 – aktivita A1, ktorá je zameraná na podniky</a:t>
            </a:r>
            <a:endParaRPr lang="sk-SK" sz="2000" dirty="0">
              <a:solidFill>
                <a:srgbClr val="FF0000"/>
              </a:solidFill>
            </a:endParaRPr>
          </a:p>
          <a:p>
            <a:pPr marL="109537" indent="0">
              <a:buNone/>
            </a:pPr>
            <a:r>
              <a:rPr lang="sk-SK" sz="2000" b="1" dirty="0"/>
              <a:t>Oprávnenými žiadateľmi v rámci tejto výzvy sú </a:t>
            </a:r>
            <a:r>
              <a:rPr lang="sk-SK" sz="2000" b="1" dirty="0" err="1"/>
              <a:t>mikro</a:t>
            </a:r>
            <a:r>
              <a:rPr lang="sk-SK" sz="2000" b="1" dirty="0"/>
              <a:t> a malé podniky</a:t>
            </a:r>
            <a:endParaRPr lang="sk-SK" sz="2000" dirty="0"/>
          </a:p>
          <a:p>
            <a:pPr marL="109537" indent="0">
              <a:buNone/>
            </a:pPr>
            <a:r>
              <a:rPr lang="sk-SK" sz="2000" dirty="0"/>
              <a:t>Veľké ani stredné podniky nie sú oprávnené na poskytnutie príspevku.</a:t>
            </a:r>
          </a:p>
          <a:p>
            <a:pPr marL="109537" indent="0">
              <a:buNone/>
            </a:pPr>
            <a:endParaRPr lang="sk-SK" sz="2000" dirty="0"/>
          </a:p>
          <a:p>
            <a:pPr marL="109537" indent="0">
              <a:buNone/>
            </a:pPr>
            <a:r>
              <a:rPr lang="sk-SK" sz="2000" dirty="0"/>
              <a:t>Určujúcou definíciou je odporúčanie komisie zo 6. mája 2003 o definícii </a:t>
            </a:r>
            <a:r>
              <a:rPr lang="sk-SK" sz="2000" dirty="0" err="1"/>
              <a:t>mikro</a:t>
            </a:r>
            <a:r>
              <a:rPr lang="sk-SK" sz="2000" dirty="0"/>
              <a:t>, malých a stredných podnikov (2003/361/ES).</a:t>
            </a:r>
          </a:p>
          <a:p>
            <a:pPr marL="109537" indent="0">
              <a:buNone/>
            </a:pPr>
            <a:endParaRPr lang="sk-SK" sz="2000" dirty="0"/>
          </a:p>
          <a:p>
            <a:pPr marL="109537" indent="0">
              <a:buNone/>
            </a:pPr>
            <a:r>
              <a:rPr lang="sk-SK" sz="2000" b="1" dirty="0"/>
              <a:t>Forma preukázania: </a:t>
            </a:r>
            <a:endParaRPr lang="sk-SK" sz="2000" dirty="0"/>
          </a:p>
          <a:p>
            <a:pPr marL="109537" indent="0">
              <a:buNone/>
            </a:pPr>
            <a:r>
              <a:rPr lang="sk-SK" sz="2000" dirty="0"/>
              <a:t>Osobitná príloha </a:t>
            </a:r>
            <a:r>
              <a:rPr lang="sk-SK" sz="2000" dirty="0" err="1"/>
              <a:t>ŽoPr</a:t>
            </a:r>
            <a:r>
              <a:rPr lang="sk-SK" sz="2000" dirty="0"/>
              <a:t> - Vyhlásenie o veľkosti podniku</a:t>
            </a:r>
          </a:p>
          <a:p>
            <a:pPr marL="109537" indent="0">
              <a:buNone/>
            </a:pPr>
            <a:endParaRPr lang="sk-SK" sz="2000" dirty="0"/>
          </a:p>
          <a:p>
            <a:pPr marL="109537" indent="0">
              <a:buNone/>
            </a:pPr>
            <a:r>
              <a:rPr lang="sk-SK" sz="2000" b="1" dirty="0"/>
              <a:t>Spôsob overenia:</a:t>
            </a:r>
          </a:p>
          <a:p>
            <a:pPr marL="109537" indent="0" algn="just">
              <a:buNone/>
            </a:pPr>
            <a:r>
              <a:rPr lang="sk-SK" sz="2000" dirty="0"/>
              <a:t>MAS preverí splnenie podmienky poskytnutia príspevku na základe predloženej prílohy, pričom na základe verejne dostupných zdrojov overí správnosť zohľadnenia vzájomných majetkovo-právnych vzťahov medzi podnikmi a finančné údaje a údaje o počte zamestnancov na základe verejne dostupných účtovných závierok.</a:t>
            </a:r>
          </a:p>
        </p:txBody>
      </p:sp>
    </p:spTree>
    <p:extLst>
      <p:ext uri="{BB962C8B-B14F-4D97-AF65-F5344CB8AC3E}">
        <p14:creationId xmlns:p14="http://schemas.microsoft.com/office/powerpoint/2010/main" val="256525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340768"/>
            <a:ext cx="8640960" cy="5256584"/>
          </a:xfrm>
        </p:spPr>
        <p:txBody>
          <a:bodyPr/>
          <a:lstStyle/>
          <a:p>
            <a:pPr marL="109537" indent="0">
              <a:buNone/>
            </a:pPr>
            <a:r>
              <a:rPr lang="sk-SK" sz="2000" b="1" dirty="0"/>
              <a:t>Veľkostné kategórie podniku.</a:t>
            </a:r>
          </a:p>
          <a:p>
            <a:pPr marL="109537" indent="0">
              <a:buNone/>
            </a:pPr>
            <a:endParaRPr lang="sk-SK" sz="2000" dirty="0"/>
          </a:p>
          <a:p>
            <a:pPr marL="109537" indent="0">
              <a:buNone/>
            </a:pPr>
            <a:endParaRPr lang="sk-SK" sz="2000" dirty="0"/>
          </a:p>
        </p:txBody>
      </p:sp>
      <p:pic>
        <p:nvPicPr>
          <p:cNvPr id="3" name="Obrázok 2">
            <a:extLst>
              <a:ext uri="{FF2B5EF4-FFF2-40B4-BE49-F238E27FC236}">
                <a16:creationId xmlns:a16="http://schemas.microsoft.com/office/drawing/2014/main" id="{785DDEC8-0BD4-4BA9-BC50-B351E8449165}"/>
              </a:ext>
            </a:extLst>
          </p:cNvPr>
          <p:cNvPicPr>
            <a:picLocks noChangeAspect="1"/>
          </p:cNvPicPr>
          <p:nvPr/>
        </p:nvPicPr>
        <p:blipFill>
          <a:blip r:embed="rId2"/>
          <a:stretch>
            <a:fillRect/>
          </a:stretch>
        </p:blipFill>
        <p:spPr>
          <a:xfrm>
            <a:off x="1115616" y="1844824"/>
            <a:ext cx="6120680" cy="4246734"/>
          </a:xfrm>
          <a:prstGeom prst="rect">
            <a:avLst/>
          </a:prstGeom>
        </p:spPr>
      </p:pic>
    </p:spTree>
    <p:extLst>
      <p:ext uri="{BB962C8B-B14F-4D97-AF65-F5344CB8AC3E}">
        <p14:creationId xmlns:p14="http://schemas.microsoft.com/office/powerpoint/2010/main" val="421070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457200" y="1143000"/>
            <a:ext cx="8229600" cy="5040560"/>
          </a:xfrm>
        </p:spPr>
        <p:txBody>
          <a:bodyPr/>
          <a:lstStyle/>
          <a:p>
            <a:pPr algn="just"/>
            <a:r>
              <a:rPr lang="sk-SK" dirty="0"/>
              <a:t>MAS spracováva výzvu v súlade s prílohou č. 19 IM CLLD a v súlade so vzormi zverejnenými RO pre IROP</a:t>
            </a:r>
          </a:p>
          <a:p>
            <a:pPr algn="just"/>
            <a:r>
              <a:rPr lang="sk-SK" b="1" dirty="0"/>
              <a:t>V prípade, ak MAS dopĺňa alebo akýmkoľvek spôsobom obsahovo upravuje text v dokumentácii výzvy nad rámec preddefinovaných vzorov, je povinná túto zmenu vyznačiť odlišnou farbou alebo zvýrazneným textom. V prípade, že MAS zmeny v preddefinovaných vzoroch dokumentácie osobitne nevyznačí, schvaľujúce stanovisko RO pre IROP k predloženému návrhu výzvy sa nebude vzťahovať na takto vykonané zmeny.</a:t>
            </a:r>
          </a:p>
        </p:txBody>
      </p:sp>
    </p:spTree>
    <p:extLst>
      <p:ext uri="{BB962C8B-B14F-4D97-AF65-F5344CB8AC3E}">
        <p14:creationId xmlns:p14="http://schemas.microsoft.com/office/powerpoint/2010/main" val="132930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Počet pracovníkov (RPJ)</a:t>
            </a:r>
          </a:p>
          <a:p>
            <a:pPr marL="109537" indent="0">
              <a:buNone/>
            </a:pPr>
            <a:r>
              <a:rPr lang="sk-SK" sz="2000" dirty="0"/>
              <a:t>Tento údaj zahŕňa tieto druhy pracovníkov:</a:t>
            </a:r>
          </a:p>
          <a:p>
            <a:pPr lvl="0"/>
            <a:r>
              <a:rPr lang="sk-SK" sz="2000" dirty="0"/>
              <a:t>zamestnanci,</a:t>
            </a:r>
          </a:p>
          <a:p>
            <a:pPr lvl="0"/>
            <a:r>
              <a:rPr lang="sk-SK" sz="2000" dirty="0"/>
              <a:t>osoby, ktoré pracujú pre podnik, sú mu podriadené a podľa vnútroštátnych právnych predpisov sa považujú za zamestnancov,</a:t>
            </a:r>
          </a:p>
          <a:p>
            <a:pPr lvl="0"/>
            <a:r>
              <a:rPr lang="sk-SK" sz="2000" dirty="0"/>
              <a:t>vlastníci – manažéri,</a:t>
            </a:r>
          </a:p>
          <a:p>
            <a:r>
              <a:rPr lang="sk-SK" sz="2000" dirty="0"/>
              <a:t>partneri, ktorí sa podieľajú na pravidelnej činnosti v podniku a majú z neho finančné výhody</a:t>
            </a:r>
          </a:p>
          <a:p>
            <a:pPr marL="109537" indent="0">
              <a:buNone/>
            </a:pPr>
            <a:endParaRPr lang="sk-SK" sz="2000" dirty="0"/>
          </a:p>
          <a:p>
            <a:pPr marL="109537" indent="0">
              <a:buNone/>
            </a:pPr>
            <a:r>
              <a:rPr lang="sk-SK" sz="2000" dirty="0"/>
              <a:t>Nezapočítavajú sa sem:</a:t>
            </a:r>
          </a:p>
          <a:p>
            <a:r>
              <a:rPr lang="sk-SK" sz="2000" dirty="0"/>
              <a:t>učni, resp. študenti,</a:t>
            </a:r>
          </a:p>
          <a:p>
            <a:r>
              <a:rPr lang="sk-SK" sz="2000" dirty="0"/>
              <a:t>zamestnanci na materskej alebo rodičovskej dovolenke</a:t>
            </a:r>
          </a:p>
          <a:p>
            <a:pPr marL="109537" indent="0">
              <a:buNone/>
            </a:pPr>
            <a:endParaRPr lang="sk-SK" sz="2000" dirty="0"/>
          </a:p>
          <a:p>
            <a:pPr marL="109537" indent="0" algn="just">
              <a:buNone/>
            </a:pPr>
            <a:r>
              <a:rPr lang="sk-SK" sz="2000" dirty="0"/>
              <a:t>RPJ predstavuje ekvivalent ročných pracovných jednotiek (úväzkov). Dvaja zamestnanci pracujúci celý rok na polovičný úväzok = 1 RPJ. Ak pracovali len štvrť roka potom predstavujú 0,25 RPJ.</a:t>
            </a:r>
          </a:p>
          <a:p>
            <a:pPr marL="109537" indent="0" algn="just">
              <a:buNone/>
            </a:pPr>
            <a:r>
              <a:rPr lang="sk-SK" sz="2000" dirty="0">
                <a:solidFill>
                  <a:srgbClr val="FF0000"/>
                </a:solidFill>
              </a:rPr>
              <a:t>Zdroj: poznámky k účtovnej závierke.</a:t>
            </a:r>
          </a:p>
        </p:txBody>
      </p:sp>
    </p:spTree>
    <p:extLst>
      <p:ext uri="{BB962C8B-B14F-4D97-AF65-F5344CB8AC3E}">
        <p14:creationId xmlns:p14="http://schemas.microsoft.com/office/powerpoint/2010/main" val="1639497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Ročný obrat (EUR)</a:t>
            </a:r>
          </a:p>
          <a:p>
            <a:pPr marL="109537" indent="0">
              <a:buNone/>
            </a:pPr>
            <a:r>
              <a:rPr lang="sk-SK" sz="2000" dirty="0">
                <a:solidFill>
                  <a:srgbClr val="FF0000"/>
                </a:solidFill>
              </a:rPr>
              <a:t>Zdroj: účtovná závierka</a:t>
            </a:r>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r>
              <a:rPr lang="sk-SK" sz="2000" dirty="0"/>
              <a:t>kde:</a:t>
            </a:r>
          </a:p>
          <a:p>
            <a:pPr marL="109537" indent="0">
              <a:buNone/>
            </a:pPr>
            <a:r>
              <a:rPr lang="sk-SK" sz="2000" dirty="0" err="1"/>
              <a:t>VZaS</a:t>
            </a:r>
            <a:r>
              <a:rPr lang="sk-SK" sz="2000" dirty="0"/>
              <a:t> - 	predstavuje výkaz účtovnej evidencie „Výkaz ziskov a strát“</a:t>
            </a:r>
          </a:p>
          <a:p>
            <a:pPr marL="109537" indent="0">
              <a:buNone/>
            </a:pPr>
            <a:r>
              <a:rPr lang="sk-SK" sz="2000" dirty="0" err="1"/>
              <a:t>PaV</a:t>
            </a:r>
            <a:r>
              <a:rPr lang="sk-SK" sz="2000" dirty="0"/>
              <a:t> - 	predstavuje výkaz účtovnej evidencie „Výkaz o príjmoch a výdavkoch“,</a:t>
            </a:r>
          </a:p>
          <a:p>
            <a:pPr marL="109537" indent="0">
              <a:buNone/>
            </a:pPr>
            <a:endParaRPr lang="sk-SK" sz="2000" dirty="0"/>
          </a:p>
          <a:p>
            <a:pPr marL="109537" indent="0">
              <a:buNone/>
            </a:pPr>
            <a:r>
              <a:rPr lang="sk-SK" sz="2000" dirty="0"/>
              <a:t>Číslo za písmenom predstavuje príslušný riadok výkazu obsahujúci údaje na posúdenie.</a:t>
            </a:r>
          </a:p>
        </p:txBody>
      </p:sp>
      <p:graphicFrame>
        <p:nvGraphicFramePr>
          <p:cNvPr id="6" name="Tabuľka 5">
            <a:extLst>
              <a:ext uri="{FF2B5EF4-FFF2-40B4-BE49-F238E27FC236}">
                <a16:creationId xmlns:a16="http://schemas.microsoft.com/office/drawing/2014/main" id="{A74EEC4B-D7C5-4470-8F7A-15D283396814}"/>
              </a:ext>
            </a:extLst>
          </p:cNvPr>
          <p:cNvGraphicFramePr>
            <a:graphicFrameLocks noGrp="1"/>
          </p:cNvGraphicFramePr>
          <p:nvPr>
            <p:extLst>
              <p:ext uri="{D42A27DB-BD31-4B8C-83A1-F6EECF244321}">
                <p14:modId xmlns:p14="http://schemas.microsoft.com/office/powerpoint/2010/main" val="649805303"/>
              </p:ext>
            </p:extLst>
          </p:nvPr>
        </p:nvGraphicFramePr>
        <p:xfrm>
          <a:off x="323528" y="1916832"/>
          <a:ext cx="8229599" cy="10294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086626554"/>
                    </a:ext>
                  </a:extLst>
                </a:gridCol>
                <a:gridCol w="1584176">
                  <a:extLst>
                    <a:ext uri="{9D8B030D-6E8A-4147-A177-3AD203B41FA5}">
                      <a16:colId xmlns:a16="http://schemas.microsoft.com/office/drawing/2014/main" val="3027136942"/>
                    </a:ext>
                  </a:extLst>
                </a:gridCol>
                <a:gridCol w="2808312">
                  <a:extLst>
                    <a:ext uri="{9D8B030D-6E8A-4147-A177-3AD203B41FA5}">
                      <a16:colId xmlns:a16="http://schemas.microsoft.com/office/drawing/2014/main" val="2541719987"/>
                    </a:ext>
                  </a:extLst>
                </a:gridCol>
                <a:gridCol w="2180927">
                  <a:extLst>
                    <a:ext uri="{9D8B030D-6E8A-4147-A177-3AD203B41FA5}">
                      <a16:colId xmlns:a16="http://schemas.microsoft.com/office/drawing/2014/main" val="813540474"/>
                    </a:ext>
                  </a:extLst>
                </a:gridCol>
              </a:tblGrid>
              <a:tr h="678917">
                <a:tc>
                  <a:txBody>
                    <a:bodyPr/>
                    <a:lstStyle/>
                    <a:p>
                      <a:pPr algn="ctr">
                        <a:lnSpc>
                          <a:spcPct val="115000"/>
                        </a:lnSpc>
                        <a:spcAft>
                          <a:spcPts val="0"/>
                        </a:spcAft>
                      </a:pPr>
                      <a:r>
                        <a:rPr lang="sk-SK" sz="1600" dirty="0">
                          <a:effectLst/>
                          <a:latin typeface="Calibri" panose="020F0502020204030204" pitchFamily="34" charset="0"/>
                          <a:ea typeface="Calibri" panose="020F0502020204030204" pitchFamily="34" charset="0"/>
                          <a:cs typeface="Times New Roman" panose="02020603050405020304" pitchFamily="18" charset="0"/>
                        </a:rPr>
                        <a:t>Účtovníctvo</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1600" dirty="0">
                          <a:effectLst/>
                        </a:rPr>
                        <a:t>podvojné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podvojné účtovníctvo pre tzv. </a:t>
                      </a:r>
                      <a:r>
                        <a:rPr lang="sk-SK" sz="1600" dirty="0" err="1">
                          <a:effectLst/>
                        </a:rPr>
                        <a:t>mikro</a:t>
                      </a:r>
                      <a:r>
                        <a:rPr lang="sk-SK" sz="1600" dirty="0">
                          <a:effectLst/>
                        </a:rPr>
                        <a:t> účtovnú jednotku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Jednoduché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542920"/>
                  </a:ext>
                </a:extLst>
              </a:tr>
              <a:tr h="329195">
                <a:tc>
                  <a:txBody>
                    <a:bodyPr/>
                    <a:lstStyle/>
                    <a:p>
                      <a:pPr algn="ctr">
                        <a:lnSpc>
                          <a:spcPct val="115000"/>
                        </a:lnSpc>
                        <a:spcAft>
                          <a:spcPts val="0"/>
                        </a:spcAft>
                      </a:pPr>
                      <a:r>
                        <a:rPr lang="sk-SK" sz="2000" b="0" dirty="0">
                          <a:effectLst/>
                        </a:rPr>
                        <a:t>Riadky výkazu</a:t>
                      </a:r>
                      <a:endParaRPr lang="sk-SK"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2000" dirty="0">
                          <a:effectLst/>
                        </a:rPr>
                        <a:t>VZaS_01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VZaS_02 + VZaS_03</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PaV_01 + PaV_02</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7123"/>
                  </a:ext>
                </a:extLst>
              </a:tr>
            </a:tbl>
          </a:graphicData>
        </a:graphic>
      </p:graphicFrame>
    </p:spTree>
    <p:extLst>
      <p:ext uri="{BB962C8B-B14F-4D97-AF65-F5344CB8AC3E}">
        <p14:creationId xmlns:p14="http://schemas.microsoft.com/office/powerpoint/2010/main" val="18368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Bilančná suma (EUR)</a:t>
            </a:r>
          </a:p>
          <a:p>
            <a:pPr marL="109537" indent="0">
              <a:buNone/>
            </a:pPr>
            <a:r>
              <a:rPr lang="sk-SK" sz="2000" dirty="0">
                <a:solidFill>
                  <a:srgbClr val="FF0000"/>
                </a:solidFill>
              </a:rPr>
              <a:t>Zdroj: účtovná závierka</a:t>
            </a:r>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r>
              <a:rPr lang="sk-SK" sz="2000" dirty="0"/>
              <a:t>kde:</a:t>
            </a:r>
          </a:p>
          <a:p>
            <a:pPr marL="109537" indent="0">
              <a:buNone/>
            </a:pPr>
            <a:r>
              <a:rPr lang="sk-SK" sz="2000" dirty="0"/>
              <a:t>S - 	predstavuje výkaz účtovnej evidencie „Súvaha“</a:t>
            </a:r>
          </a:p>
          <a:p>
            <a:pPr marL="109537" indent="0">
              <a:buNone/>
            </a:pPr>
            <a:r>
              <a:rPr lang="sk-SK" sz="2000" dirty="0" err="1"/>
              <a:t>MaZ</a:t>
            </a:r>
            <a:r>
              <a:rPr lang="sk-SK" sz="2000" dirty="0"/>
              <a:t> - 	predstavuje výkaz účtovnej evidencie „Výkaz o majetku a záväzkoch“,</a:t>
            </a:r>
          </a:p>
          <a:p>
            <a:pPr marL="109537" indent="0">
              <a:buNone/>
            </a:pPr>
            <a:endParaRPr lang="sk-SK" sz="2000" dirty="0"/>
          </a:p>
          <a:p>
            <a:pPr marL="109537" indent="0">
              <a:buNone/>
            </a:pPr>
            <a:r>
              <a:rPr lang="sk-SK" sz="2000" dirty="0"/>
              <a:t>Číslo za písmenom predstavuje príslušný riadok výkazu obsahujúci údaje na posúdenie.</a:t>
            </a:r>
          </a:p>
        </p:txBody>
      </p:sp>
      <p:graphicFrame>
        <p:nvGraphicFramePr>
          <p:cNvPr id="6" name="Tabuľka 5">
            <a:extLst>
              <a:ext uri="{FF2B5EF4-FFF2-40B4-BE49-F238E27FC236}">
                <a16:creationId xmlns:a16="http://schemas.microsoft.com/office/drawing/2014/main" id="{A74EEC4B-D7C5-4470-8F7A-15D283396814}"/>
              </a:ext>
            </a:extLst>
          </p:cNvPr>
          <p:cNvGraphicFramePr>
            <a:graphicFrameLocks noGrp="1"/>
          </p:cNvGraphicFramePr>
          <p:nvPr>
            <p:extLst>
              <p:ext uri="{D42A27DB-BD31-4B8C-83A1-F6EECF244321}">
                <p14:modId xmlns:p14="http://schemas.microsoft.com/office/powerpoint/2010/main" val="2897013698"/>
              </p:ext>
            </p:extLst>
          </p:nvPr>
        </p:nvGraphicFramePr>
        <p:xfrm>
          <a:off x="323528" y="1916832"/>
          <a:ext cx="8229599" cy="10294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086626554"/>
                    </a:ext>
                  </a:extLst>
                </a:gridCol>
                <a:gridCol w="1584176">
                  <a:extLst>
                    <a:ext uri="{9D8B030D-6E8A-4147-A177-3AD203B41FA5}">
                      <a16:colId xmlns:a16="http://schemas.microsoft.com/office/drawing/2014/main" val="3027136942"/>
                    </a:ext>
                  </a:extLst>
                </a:gridCol>
                <a:gridCol w="2808312">
                  <a:extLst>
                    <a:ext uri="{9D8B030D-6E8A-4147-A177-3AD203B41FA5}">
                      <a16:colId xmlns:a16="http://schemas.microsoft.com/office/drawing/2014/main" val="2541719987"/>
                    </a:ext>
                  </a:extLst>
                </a:gridCol>
                <a:gridCol w="2180927">
                  <a:extLst>
                    <a:ext uri="{9D8B030D-6E8A-4147-A177-3AD203B41FA5}">
                      <a16:colId xmlns:a16="http://schemas.microsoft.com/office/drawing/2014/main" val="813540474"/>
                    </a:ext>
                  </a:extLst>
                </a:gridCol>
              </a:tblGrid>
              <a:tr h="678917">
                <a:tc>
                  <a:txBody>
                    <a:bodyPr/>
                    <a:lstStyle/>
                    <a:p>
                      <a:pPr algn="ctr">
                        <a:lnSpc>
                          <a:spcPct val="115000"/>
                        </a:lnSpc>
                        <a:spcAft>
                          <a:spcPts val="0"/>
                        </a:spcAft>
                      </a:pPr>
                      <a:r>
                        <a:rPr lang="sk-SK" sz="1600" dirty="0">
                          <a:effectLst/>
                          <a:latin typeface="Calibri" panose="020F0502020204030204" pitchFamily="34" charset="0"/>
                          <a:ea typeface="Calibri" panose="020F0502020204030204" pitchFamily="34" charset="0"/>
                          <a:cs typeface="Times New Roman" panose="02020603050405020304" pitchFamily="18" charset="0"/>
                        </a:rPr>
                        <a:t>Účtovníctvo</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1600" dirty="0">
                          <a:effectLst/>
                        </a:rPr>
                        <a:t>podvojné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podvojné účtovníctvo pre tzv. </a:t>
                      </a:r>
                      <a:r>
                        <a:rPr lang="sk-SK" sz="1600" dirty="0" err="1">
                          <a:effectLst/>
                        </a:rPr>
                        <a:t>mikro</a:t>
                      </a:r>
                      <a:r>
                        <a:rPr lang="sk-SK" sz="1600" dirty="0">
                          <a:effectLst/>
                        </a:rPr>
                        <a:t> účtovnú jednotku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Jednoduché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542920"/>
                  </a:ext>
                </a:extLst>
              </a:tr>
              <a:tr h="329195">
                <a:tc>
                  <a:txBody>
                    <a:bodyPr/>
                    <a:lstStyle/>
                    <a:p>
                      <a:pPr algn="ctr">
                        <a:lnSpc>
                          <a:spcPct val="115000"/>
                        </a:lnSpc>
                        <a:spcAft>
                          <a:spcPts val="0"/>
                        </a:spcAft>
                      </a:pPr>
                      <a:r>
                        <a:rPr lang="sk-SK" sz="2000" b="0" dirty="0">
                          <a:effectLst/>
                        </a:rPr>
                        <a:t>Riadky výkazu</a:t>
                      </a:r>
                      <a:endParaRPr lang="sk-SK"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2000" dirty="0">
                          <a:effectLst/>
                        </a:rPr>
                        <a:t>S_001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S_001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MaZ_15</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7123"/>
                  </a:ext>
                </a:extLst>
              </a:tr>
            </a:tbl>
          </a:graphicData>
        </a:graphic>
      </p:graphicFrame>
    </p:spTree>
    <p:extLst>
      <p:ext uri="{BB962C8B-B14F-4D97-AF65-F5344CB8AC3E}">
        <p14:creationId xmlns:p14="http://schemas.microsoft.com/office/powerpoint/2010/main" val="3937491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dirty="0">
                <a:solidFill>
                  <a:srgbClr val="FF0000"/>
                </a:solidFill>
              </a:rPr>
              <a:t>Zdroj: účtovná závierka, obchodný register, modelové vyhlásenie MSP</a:t>
            </a:r>
          </a:p>
          <a:p>
            <a:pPr marL="109537" indent="0">
              <a:buNone/>
            </a:pPr>
            <a:r>
              <a:rPr lang="sk-SK" sz="2000" dirty="0"/>
              <a:t>Do veľkostnej kategórie MSP sa započítavajú okrem údajov samotného žiadajúceho podniku </a:t>
            </a:r>
            <a:r>
              <a:rPr lang="sk-SK" sz="2000" dirty="0" err="1"/>
              <a:t>podniku</a:t>
            </a:r>
            <a:r>
              <a:rPr lang="sk-SK" sz="2000" dirty="0"/>
              <a:t> aj údaje partnerských, resp. prepojených podnikov.</a:t>
            </a:r>
          </a:p>
          <a:p>
            <a:pPr marL="109537" indent="0">
              <a:buNone/>
            </a:pPr>
            <a:endParaRPr lang="sk-SK" sz="2000" u="sng" dirty="0"/>
          </a:p>
          <a:p>
            <a:pPr marL="109537" indent="0">
              <a:buNone/>
            </a:pPr>
            <a:r>
              <a:rPr lang="sk-SK" sz="2000" u="sng" dirty="0"/>
              <a:t>Samostatný podnik: </a:t>
            </a:r>
          </a:p>
          <a:p>
            <a:pPr marL="566737" indent="-457200">
              <a:buAutoNum type="alphaLcParenR"/>
            </a:pPr>
            <a:r>
              <a:rPr lang="sk-SK" sz="2000" dirty="0"/>
              <a:t>nezávislý podnik (bez majetkovo-právnych prepojení)</a:t>
            </a:r>
          </a:p>
          <a:p>
            <a:pPr marL="566737" indent="-457200">
              <a:buAutoNum type="alphaLcParenR"/>
            </a:pPr>
            <a:r>
              <a:rPr lang="sk-SK" sz="2000" dirty="0"/>
              <a:t>podnik, ktorého majetkovo-právne podiely neprekračujú 25%-</a:t>
            </a:r>
            <a:r>
              <a:rPr lang="sk-SK" sz="2000" dirty="0" err="1"/>
              <a:t>ný</a:t>
            </a:r>
            <a:r>
              <a:rPr lang="sk-SK" sz="2000" dirty="0"/>
              <a:t> podiel</a:t>
            </a:r>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r>
              <a:rPr lang="sk-SK" sz="2000" dirty="0">
                <a:solidFill>
                  <a:srgbClr val="FF0000"/>
                </a:solidFill>
              </a:rPr>
              <a:t>Do vyhlásenia sa počítajú len údaje samostatného žiadajúceho podniku.</a:t>
            </a:r>
            <a:endParaRPr lang="sk-SK" sz="2000" dirty="0"/>
          </a:p>
        </p:txBody>
      </p:sp>
      <p:pic>
        <p:nvPicPr>
          <p:cNvPr id="8" name="Obrázok 7">
            <a:extLst>
              <a:ext uri="{FF2B5EF4-FFF2-40B4-BE49-F238E27FC236}">
                <a16:creationId xmlns:a16="http://schemas.microsoft.com/office/drawing/2014/main" id="{A3619C5F-B854-4171-83D4-61B41D2B492E}"/>
              </a:ext>
            </a:extLst>
          </p:cNvPr>
          <p:cNvPicPr>
            <a:picLocks noChangeAspect="1"/>
          </p:cNvPicPr>
          <p:nvPr/>
        </p:nvPicPr>
        <p:blipFill rotWithShape="1">
          <a:blip r:embed="rId2"/>
          <a:srcRect l="19288" t="20586" r="60238" b="45798"/>
          <a:stretch/>
        </p:blipFill>
        <p:spPr>
          <a:xfrm>
            <a:off x="395536" y="3861048"/>
            <a:ext cx="2340260" cy="2160240"/>
          </a:xfrm>
          <a:prstGeom prst="rect">
            <a:avLst/>
          </a:prstGeom>
        </p:spPr>
      </p:pic>
      <p:pic>
        <p:nvPicPr>
          <p:cNvPr id="9" name="Obrázok 8">
            <a:extLst>
              <a:ext uri="{FF2B5EF4-FFF2-40B4-BE49-F238E27FC236}">
                <a16:creationId xmlns:a16="http://schemas.microsoft.com/office/drawing/2014/main" id="{97DFF60A-C50F-487B-A10F-9CC0AED23636}"/>
              </a:ext>
            </a:extLst>
          </p:cNvPr>
          <p:cNvPicPr>
            <a:picLocks noChangeAspect="1"/>
          </p:cNvPicPr>
          <p:nvPr/>
        </p:nvPicPr>
        <p:blipFill rotWithShape="1">
          <a:blip r:embed="rId2"/>
          <a:srcRect l="20864" t="56648" r="22437" b="6580"/>
          <a:stretch/>
        </p:blipFill>
        <p:spPr>
          <a:xfrm>
            <a:off x="2771799" y="3861048"/>
            <a:ext cx="5924437" cy="2160240"/>
          </a:xfrm>
          <a:prstGeom prst="rect">
            <a:avLst/>
          </a:prstGeom>
        </p:spPr>
      </p:pic>
    </p:spTree>
    <p:extLst>
      <p:ext uri="{BB962C8B-B14F-4D97-AF65-F5344CB8AC3E}">
        <p14:creationId xmlns:p14="http://schemas.microsoft.com/office/powerpoint/2010/main" val="268354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Partnerský podnik:</a:t>
            </a:r>
            <a:r>
              <a:rPr lang="sk-SK" sz="2000" dirty="0"/>
              <a:t> </a:t>
            </a:r>
          </a:p>
          <a:p>
            <a:pPr marL="109537" indent="0">
              <a:buNone/>
            </a:pPr>
            <a:r>
              <a:rPr lang="sk-SK" sz="2000" dirty="0"/>
              <a:t>podnik s majetkovo-právnym podielom (vyššie postaveného podniku alebo nižšie postaveného podniku) vyšším ako 25% ale nie vyšším ako 50 %</a:t>
            </a: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r>
              <a:rPr lang="sk-SK" sz="2000" dirty="0">
                <a:solidFill>
                  <a:srgbClr val="FF0000"/>
                </a:solidFill>
              </a:rPr>
              <a:t>Do vyhlásenia sa počítajú údaje všetkých priamych aj nepriamych partnerských podnikov žiadajúceho podniku v hodnote majetkovo-právnych podielu podnikov.</a:t>
            </a:r>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pic>
        <p:nvPicPr>
          <p:cNvPr id="6" name="Obrázok 5">
            <a:extLst>
              <a:ext uri="{FF2B5EF4-FFF2-40B4-BE49-F238E27FC236}">
                <a16:creationId xmlns:a16="http://schemas.microsoft.com/office/drawing/2014/main" id="{C5E2CAE3-D054-4CBB-86C2-402FC056A426}"/>
              </a:ext>
            </a:extLst>
          </p:cNvPr>
          <p:cNvPicPr>
            <a:picLocks noChangeAspect="1"/>
          </p:cNvPicPr>
          <p:nvPr/>
        </p:nvPicPr>
        <p:blipFill rotWithShape="1">
          <a:blip r:embed="rId2"/>
          <a:srcRect l="12988" t="17257" r="15350" b="6351"/>
          <a:stretch/>
        </p:blipFill>
        <p:spPr>
          <a:xfrm>
            <a:off x="909936" y="2348880"/>
            <a:ext cx="6717589" cy="3816424"/>
          </a:xfrm>
          <a:prstGeom prst="rect">
            <a:avLst/>
          </a:prstGeom>
        </p:spPr>
      </p:pic>
    </p:spTree>
    <p:extLst>
      <p:ext uri="{BB962C8B-B14F-4D97-AF65-F5344CB8AC3E}">
        <p14:creationId xmlns:p14="http://schemas.microsoft.com/office/powerpoint/2010/main" val="1891800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endParaRPr lang="sk-SK" sz="2000" u="sng" dirty="0"/>
          </a:p>
          <a:p>
            <a:pPr marL="109537" indent="0">
              <a:buNone/>
            </a:pPr>
            <a:r>
              <a:rPr lang="sk-SK" sz="2000" u="sng" dirty="0"/>
              <a:t>Prepojený podnik: </a:t>
            </a:r>
          </a:p>
          <a:p>
            <a:pPr marL="109537" indent="0">
              <a:buNone/>
            </a:pPr>
            <a:endParaRPr lang="sk-SK" sz="2000" dirty="0"/>
          </a:p>
          <a:p>
            <a:pPr marL="109537" indent="0">
              <a:buNone/>
            </a:pPr>
            <a:r>
              <a:rPr lang="sk-SK" sz="2000" dirty="0"/>
              <a:t>Prepojený podnik, je podnik, ktorého majetkovo-právne podiely (vyššie postaveného alebo nižšie postaveného podniku) sú viac ako 50%, t.j.:</a:t>
            </a:r>
          </a:p>
          <a:p>
            <a:pPr marL="109537" indent="0">
              <a:buNone/>
            </a:pPr>
            <a:endParaRPr lang="sk-SK" sz="2000" dirty="0"/>
          </a:p>
          <a:p>
            <a:pPr marL="566737" indent="-457200">
              <a:buAutoNum type="alphaLcParenR"/>
            </a:pPr>
            <a:r>
              <a:rPr lang="sk-SK" sz="2000" dirty="0"/>
              <a:t>podnik žiadateľa vlastní iný podnik,</a:t>
            </a:r>
          </a:p>
          <a:p>
            <a:pPr marL="566737" indent="-457200">
              <a:buAutoNum type="alphaLcParenR"/>
            </a:pPr>
            <a:r>
              <a:rPr lang="sk-SK" sz="2000" dirty="0"/>
              <a:t>podnik žiadateľa je vlastnený iným podnikom.</a:t>
            </a:r>
          </a:p>
          <a:p>
            <a:pPr marL="109537" indent="0">
              <a:buNone/>
            </a:pPr>
            <a:endParaRPr lang="sk-SK" sz="2000" u="sng" dirty="0"/>
          </a:p>
          <a:p>
            <a:pPr marL="109537" indent="0">
              <a:buNone/>
            </a:pPr>
            <a:r>
              <a:rPr lang="sk-SK" sz="2000" u="sng" dirty="0"/>
              <a:t>Prepojenosť podnikov sa posudzuje aj cez fyzickú osobu alebo skupinu fyzických osôb konajúcich spoločne na rovnakom alebo relevantnom trhu.</a:t>
            </a:r>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441572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endParaRPr lang="sk-SK" sz="2000" u="sng" dirty="0"/>
          </a:p>
          <a:p>
            <a:pPr marL="109537" indent="0">
              <a:buNone/>
            </a:pPr>
            <a:r>
              <a:rPr lang="sk-SK" sz="2000" u="sng" dirty="0"/>
              <a:t>Línie vzťahov:</a:t>
            </a:r>
          </a:p>
          <a:p>
            <a:pPr marL="109537" indent="0">
              <a:buNone/>
            </a:pPr>
            <a:r>
              <a:rPr lang="sk-SK" sz="2000" dirty="0"/>
              <a:t>Do úvahy sa berú majetkovo-právne vzťahy medzi podnikmi:</a:t>
            </a:r>
          </a:p>
          <a:p>
            <a:pPr marL="109537" indent="0">
              <a:buNone/>
            </a:pPr>
            <a:endParaRPr lang="sk-SK" sz="2000" dirty="0"/>
          </a:p>
          <a:p>
            <a:pPr marL="566737" indent="-457200">
              <a:buAutoNum type="alphaLcParenR"/>
            </a:pPr>
            <a:r>
              <a:rPr lang="sk-SK" sz="2000" dirty="0"/>
              <a:t>vyššie postaveným aj nižšie postaveným (je vlastnený alebo vlastní podiel),</a:t>
            </a:r>
          </a:p>
          <a:p>
            <a:pPr marL="566737" indent="-457200">
              <a:buAutoNum type="alphaLcParenR"/>
            </a:pPr>
            <a:r>
              <a:rPr lang="sk-SK" sz="2000" dirty="0"/>
              <a:t>priame (v prvej línii) aj nepriame (v ďalších líniách).</a:t>
            </a:r>
          </a:p>
          <a:p>
            <a:pPr marL="109537" indent="0">
              <a:buNone/>
            </a:pPr>
            <a:endParaRPr lang="sk-SK" sz="2000" dirty="0"/>
          </a:p>
          <a:p>
            <a:pPr marL="109537" indent="0">
              <a:buNone/>
            </a:pPr>
            <a:r>
              <a:rPr lang="sk-SK" sz="2000" dirty="0"/>
              <a:t>Línie sú teoreticky nekonečné.</a:t>
            </a:r>
          </a:p>
          <a:p>
            <a:pPr marL="109537" indent="0">
              <a:buNone/>
            </a:pPr>
            <a:endParaRPr lang="sk-SK" sz="2000" dirty="0"/>
          </a:p>
          <a:p>
            <a:pPr marL="109537" indent="0">
              <a:buNone/>
            </a:pPr>
            <a:r>
              <a:rPr lang="sk-SK" sz="2000" b="1" dirty="0"/>
              <a:t>Stop výpočtom nastáva pri druhom partnerovi v línii.</a:t>
            </a:r>
          </a:p>
        </p:txBody>
      </p:sp>
    </p:spTree>
    <p:extLst>
      <p:ext uri="{BB962C8B-B14F-4D97-AF65-F5344CB8AC3E}">
        <p14:creationId xmlns:p14="http://schemas.microsoft.com/office/powerpoint/2010/main" val="426421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Pavúk a tlačivo:</a:t>
            </a:r>
          </a:p>
          <a:p>
            <a:pPr marL="109537" indent="0">
              <a:buNone/>
            </a:pPr>
            <a:endParaRPr lang="sk-SK" sz="2000" u="sng" dirty="0"/>
          </a:p>
          <a:p>
            <a:pPr lvl="0"/>
            <a:endParaRPr lang="sk-SK" sz="2000" dirty="0"/>
          </a:p>
          <a:p>
            <a:pPr lvl="0"/>
            <a:endParaRPr lang="sk-SK" sz="2000" dirty="0"/>
          </a:p>
          <a:p>
            <a:pPr marL="5029200" lvl="0"/>
            <a:r>
              <a:rPr lang="sk-SK" sz="2000" dirty="0"/>
              <a:t>I.   Tlačivo o prepojení – žiadateľ</a:t>
            </a:r>
          </a:p>
          <a:p>
            <a:pPr marL="5029200" lvl="0"/>
            <a:r>
              <a:rPr lang="sk-SK" sz="2000" dirty="0"/>
              <a:t>II.  Tlačivo o partnerstve</a:t>
            </a:r>
          </a:p>
          <a:p>
            <a:pPr marL="5029200" lvl="0"/>
            <a:r>
              <a:rPr lang="sk-SK" sz="2000" dirty="0"/>
              <a:t>III. Tlačivo o prepojení – partner</a:t>
            </a:r>
          </a:p>
          <a:p>
            <a:pPr marL="4773612" lvl="0" indent="0">
              <a:buNone/>
            </a:pPr>
            <a:endParaRPr lang="sk-SK" sz="2000" dirty="0"/>
          </a:p>
          <a:p>
            <a:pPr marL="4773612" lvl="0" indent="0">
              <a:buNone/>
            </a:pPr>
            <a:endParaRPr lang="sk-SK" sz="2000" dirty="0"/>
          </a:p>
        </p:txBody>
      </p:sp>
      <p:pic>
        <p:nvPicPr>
          <p:cNvPr id="2" name="Obrázok 1">
            <a:extLst>
              <a:ext uri="{FF2B5EF4-FFF2-40B4-BE49-F238E27FC236}">
                <a16:creationId xmlns:a16="http://schemas.microsoft.com/office/drawing/2014/main" id="{2C9561D5-2EA1-4A83-826D-A68169EE9F51}"/>
              </a:ext>
            </a:extLst>
          </p:cNvPr>
          <p:cNvPicPr>
            <a:picLocks noChangeAspect="1"/>
          </p:cNvPicPr>
          <p:nvPr/>
        </p:nvPicPr>
        <p:blipFill rotWithShape="1">
          <a:blip r:embed="rId2"/>
          <a:srcRect l="15350" t="26190" r="48425" b="7979"/>
          <a:stretch/>
        </p:blipFill>
        <p:spPr>
          <a:xfrm>
            <a:off x="348432" y="1916832"/>
            <a:ext cx="4608512" cy="4708699"/>
          </a:xfrm>
          <a:prstGeom prst="rect">
            <a:avLst/>
          </a:prstGeom>
        </p:spPr>
      </p:pic>
    </p:spTree>
    <p:extLst>
      <p:ext uri="{BB962C8B-B14F-4D97-AF65-F5344CB8AC3E}">
        <p14:creationId xmlns:p14="http://schemas.microsoft.com/office/powerpoint/2010/main" val="3996226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Príklad:</a:t>
            </a:r>
          </a:p>
          <a:p>
            <a:pPr marL="109537" indent="0">
              <a:buNone/>
            </a:pPr>
            <a:r>
              <a:rPr lang="pl-PL" sz="2000" dirty="0"/>
              <a:t>Váš podnik A vlastní 51 % podniku C a 100 % podniku D. Zároveň je Váš podnik A vlastnený podnikom B v podiele 60%.</a:t>
            </a:r>
          </a:p>
          <a:p>
            <a:pPr marL="109537" indent="0">
              <a:buNone/>
            </a:pPr>
            <a:r>
              <a:rPr lang="pl-PL" sz="2000" dirty="0"/>
              <a:t>Vypočítajte podiely, ktoré by sa mali zohľadniť.</a:t>
            </a:r>
          </a:p>
          <a:p>
            <a:pPr marL="109537" indent="0">
              <a:buNone/>
            </a:pPr>
            <a:endParaRPr lang="pl-PL" sz="2000" dirty="0"/>
          </a:p>
          <a:p>
            <a:pPr marL="109537" indent="0">
              <a:buNone/>
            </a:pPr>
            <a:endParaRPr lang="pl-PL" sz="2000" dirty="0"/>
          </a:p>
          <a:p>
            <a:pPr marL="4127500" indent="0" algn="just">
              <a:buNone/>
            </a:pPr>
            <a:r>
              <a:rPr lang="pl-PL" sz="2000" dirty="0"/>
              <a:t>Vzhľadom na to, že podiel v každom prípade presahuje 50 %, pri výpočte svojho počtu pracovníkov a finančných limitov započítate 100 % údajov za každý zo štyroch dotknutých podnikov.</a:t>
            </a:r>
          </a:p>
          <a:p>
            <a:pPr marL="4127500" indent="0" algn="just">
              <a:buNone/>
            </a:pPr>
            <a:endParaRPr lang="pl-PL" sz="2000" dirty="0"/>
          </a:p>
          <a:p>
            <a:pPr marL="4127500" indent="0" algn="just">
              <a:buNone/>
            </a:pPr>
            <a:r>
              <a:rPr lang="pl-PL" sz="2000" b="1" dirty="0"/>
              <a:t>SPOLU = 100%A+100%B+100%C+100%D</a:t>
            </a:r>
          </a:p>
          <a:p>
            <a:pPr marL="109537" indent="0">
              <a:buNone/>
            </a:pP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1864172" y="4125312"/>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sp>
        <p:nvSpPr>
          <p:cNvPr id="7" name="Ovál 6">
            <a:extLst>
              <a:ext uri="{FF2B5EF4-FFF2-40B4-BE49-F238E27FC236}">
                <a16:creationId xmlns:a16="http://schemas.microsoft.com/office/drawing/2014/main" id="{9BDFEEED-6DB4-4BFC-8803-1720FD3CF048}"/>
              </a:ext>
            </a:extLst>
          </p:cNvPr>
          <p:cNvSpPr/>
          <p:nvPr/>
        </p:nvSpPr>
        <p:spPr>
          <a:xfrm>
            <a:off x="594346" y="512963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C</a:t>
            </a:r>
          </a:p>
        </p:txBody>
      </p:sp>
      <p:sp>
        <p:nvSpPr>
          <p:cNvPr id="8" name="Ovál 7">
            <a:extLst>
              <a:ext uri="{FF2B5EF4-FFF2-40B4-BE49-F238E27FC236}">
                <a16:creationId xmlns:a16="http://schemas.microsoft.com/office/drawing/2014/main" id="{26E00DB6-FA9D-4D95-9BC9-7C3C13BA67D5}"/>
              </a:ext>
            </a:extLst>
          </p:cNvPr>
          <p:cNvSpPr/>
          <p:nvPr/>
        </p:nvSpPr>
        <p:spPr>
          <a:xfrm>
            <a:off x="3122836" y="512963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D</a:t>
            </a:r>
          </a:p>
        </p:txBody>
      </p:sp>
      <p:sp>
        <p:nvSpPr>
          <p:cNvPr id="9" name="Ovál 8">
            <a:extLst>
              <a:ext uri="{FF2B5EF4-FFF2-40B4-BE49-F238E27FC236}">
                <a16:creationId xmlns:a16="http://schemas.microsoft.com/office/drawing/2014/main" id="{B6D362D7-6363-4345-9C2F-04D9356655B8}"/>
              </a:ext>
            </a:extLst>
          </p:cNvPr>
          <p:cNvSpPr/>
          <p:nvPr/>
        </p:nvSpPr>
        <p:spPr>
          <a:xfrm>
            <a:off x="1864172" y="270946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B</a:t>
            </a:r>
          </a:p>
        </p:txBody>
      </p:sp>
      <p:cxnSp>
        <p:nvCxnSpPr>
          <p:cNvPr id="10" name="Rovná spojovacia šípka 9">
            <a:extLst>
              <a:ext uri="{FF2B5EF4-FFF2-40B4-BE49-F238E27FC236}">
                <a16:creationId xmlns:a16="http://schemas.microsoft.com/office/drawing/2014/main" id="{14A86622-D6AB-4B51-A3E3-C70DE777887A}"/>
              </a:ext>
            </a:extLst>
          </p:cNvPr>
          <p:cNvCxnSpPr>
            <a:cxnSpLocks/>
            <a:stCxn id="2" idx="3"/>
          </p:cNvCxnSpPr>
          <p:nvPr/>
        </p:nvCxnSpPr>
        <p:spPr>
          <a:xfrm flipH="1">
            <a:off x="1567036" y="5108715"/>
            <a:ext cx="465861" cy="16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1274744F-76BF-421B-8DF5-0937FB7BD011}"/>
              </a:ext>
            </a:extLst>
          </p:cNvPr>
          <p:cNvCxnSpPr>
            <a:cxnSpLocks/>
            <a:stCxn id="2" idx="5"/>
            <a:endCxn id="8" idx="1"/>
          </p:cNvCxnSpPr>
          <p:nvPr/>
        </p:nvCxnSpPr>
        <p:spPr>
          <a:xfrm>
            <a:off x="2847575" y="5108715"/>
            <a:ext cx="443986" cy="18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ovná spojovacia šípka 13">
            <a:extLst>
              <a:ext uri="{FF2B5EF4-FFF2-40B4-BE49-F238E27FC236}">
                <a16:creationId xmlns:a16="http://schemas.microsoft.com/office/drawing/2014/main" id="{BDB56B7A-DA4B-4156-A01D-B805C9B280A8}"/>
              </a:ext>
            </a:extLst>
          </p:cNvPr>
          <p:cNvCxnSpPr>
            <a:cxnSpLocks/>
            <a:endCxn id="2" idx="0"/>
          </p:cNvCxnSpPr>
          <p:nvPr/>
        </p:nvCxnSpPr>
        <p:spPr>
          <a:xfrm flipH="1">
            <a:off x="2440236" y="3861597"/>
            <a:ext cx="9822" cy="263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3078980" y="4580959"/>
            <a:ext cx="1152127"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100 % prepojený</a:t>
            </a:r>
          </a:p>
        </p:txBody>
      </p:sp>
      <p:sp>
        <p:nvSpPr>
          <p:cNvPr id="18" name="Obdĺžnik 17">
            <a:extLst>
              <a:ext uri="{FF2B5EF4-FFF2-40B4-BE49-F238E27FC236}">
                <a16:creationId xmlns:a16="http://schemas.microsoft.com/office/drawing/2014/main" id="{C497C60C-CA14-4E60-A47D-B80C7D80D673}"/>
              </a:ext>
            </a:extLst>
          </p:cNvPr>
          <p:cNvSpPr/>
          <p:nvPr/>
        </p:nvSpPr>
        <p:spPr>
          <a:xfrm>
            <a:off x="611660" y="4631680"/>
            <a:ext cx="11521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51 %</a:t>
            </a:r>
          </a:p>
          <a:p>
            <a:pPr algn="ctr"/>
            <a:r>
              <a:rPr lang="sk-SK" dirty="0">
                <a:solidFill>
                  <a:schemeClr val="tx1"/>
                </a:solidFill>
              </a:rPr>
              <a:t>prepojený</a:t>
            </a:r>
          </a:p>
        </p:txBody>
      </p:sp>
      <p:sp>
        <p:nvSpPr>
          <p:cNvPr id="19" name="Obdĺžnik 18">
            <a:extLst>
              <a:ext uri="{FF2B5EF4-FFF2-40B4-BE49-F238E27FC236}">
                <a16:creationId xmlns:a16="http://schemas.microsoft.com/office/drawing/2014/main" id="{D39EBDEB-EEE0-4B75-83E6-62D1637B939F}"/>
              </a:ext>
            </a:extLst>
          </p:cNvPr>
          <p:cNvSpPr/>
          <p:nvPr/>
        </p:nvSpPr>
        <p:spPr>
          <a:xfrm>
            <a:off x="2465958" y="3665211"/>
            <a:ext cx="1296144" cy="40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60 % prepojený</a:t>
            </a:r>
          </a:p>
        </p:txBody>
      </p:sp>
    </p:spTree>
    <p:extLst>
      <p:ext uri="{BB962C8B-B14F-4D97-AF65-F5344CB8AC3E}">
        <p14:creationId xmlns:p14="http://schemas.microsoft.com/office/powerpoint/2010/main" val="32407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7" grpId="0"/>
      <p:bldP spid="18"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Príklad:</a:t>
            </a:r>
          </a:p>
          <a:p>
            <a:pPr marL="109537" indent="0" algn="just">
              <a:buNone/>
            </a:pPr>
            <a:r>
              <a:rPr lang="pl-PL" sz="2000" dirty="0"/>
              <a:t>Vo Vašom podniku A má podiel 38 % podnik B a 38 % podnik C. Podnik B je vlastnený podnikom D v pdiele 60%. V podniku C má 40% podiel podnik E. </a:t>
            </a:r>
          </a:p>
          <a:p>
            <a:pPr marL="109537" indent="0">
              <a:buNone/>
            </a:pPr>
            <a:r>
              <a:rPr lang="pl-PL" sz="2000" dirty="0"/>
              <a:t>Vypočítajte podiely, ktoré by sa mali zohľadniť.</a:t>
            </a:r>
          </a:p>
          <a:p>
            <a:pPr marL="109537" indent="0">
              <a:buNone/>
            </a:pPr>
            <a:endParaRPr lang="pl-PL" sz="2000" dirty="0"/>
          </a:p>
          <a:p>
            <a:pPr marL="109537" indent="0">
              <a:buNone/>
            </a:pPr>
            <a:endParaRPr lang="pl-PL" sz="2000" dirty="0"/>
          </a:p>
          <a:p>
            <a:pPr marL="4127500" indent="0" algn="just">
              <a:buNone/>
            </a:pPr>
            <a:r>
              <a:rPr lang="pl-PL" sz="2000" b="1" dirty="0"/>
              <a:t>SPOLU = 100%A+38%(B+D)+38%C</a:t>
            </a: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1691680" y="558924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sp>
        <p:nvSpPr>
          <p:cNvPr id="7" name="Ovál 6">
            <a:extLst>
              <a:ext uri="{FF2B5EF4-FFF2-40B4-BE49-F238E27FC236}">
                <a16:creationId xmlns:a16="http://schemas.microsoft.com/office/drawing/2014/main" id="{9BDFEEED-6DB4-4BFC-8803-1720FD3CF048}"/>
              </a:ext>
            </a:extLst>
          </p:cNvPr>
          <p:cNvSpPr/>
          <p:nvPr/>
        </p:nvSpPr>
        <p:spPr>
          <a:xfrm>
            <a:off x="395536" y="450912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B</a:t>
            </a:r>
          </a:p>
        </p:txBody>
      </p:sp>
      <p:sp>
        <p:nvSpPr>
          <p:cNvPr id="8" name="Ovál 7">
            <a:extLst>
              <a:ext uri="{FF2B5EF4-FFF2-40B4-BE49-F238E27FC236}">
                <a16:creationId xmlns:a16="http://schemas.microsoft.com/office/drawing/2014/main" id="{26E00DB6-FA9D-4D95-9BC9-7C3C13BA67D5}"/>
              </a:ext>
            </a:extLst>
          </p:cNvPr>
          <p:cNvSpPr/>
          <p:nvPr/>
        </p:nvSpPr>
        <p:spPr>
          <a:xfrm>
            <a:off x="3046512" y="450912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C</a:t>
            </a:r>
          </a:p>
        </p:txBody>
      </p:sp>
      <p:cxnSp>
        <p:nvCxnSpPr>
          <p:cNvPr id="10" name="Rovná spojovacia šípka 9">
            <a:extLst>
              <a:ext uri="{FF2B5EF4-FFF2-40B4-BE49-F238E27FC236}">
                <a16:creationId xmlns:a16="http://schemas.microsoft.com/office/drawing/2014/main" id="{14A86622-D6AB-4B51-A3E3-C70DE777887A}"/>
              </a:ext>
            </a:extLst>
          </p:cNvPr>
          <p:cNvCxnSpPr>
            <a:cxnSpLocks/>
            <a:stCxn id="2" idx="1"/>
            <a:endCxn id="7" idx="5"/>
          </p:cNvCxnSpPr>
          <p:nvPr/>
        </p:nvCxnSpPr>
        <p:spPr>
          <a:xfrm flipH="1" flipV="1">
            <a:off x="1378939" y="5492523"/>
            <a:ext cx="481466" cy="2654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1274744F-76BF-421B-8DF5-0937FB7BD011}"/>
              </a:ext>
            </a:extLst>
          </p:cNvPr>
          <p:cNvCxnSpPr>
            <a:cxnSpLocks/>
            <a:stCxn id="2" idx="7"/>
            <a:endCxn id="8" idx="3"/>
          </p:cNvCxnSpPr>
          <p:nvPr/>
        </p:nvCxnSpPr>
        <p:spPr>
          <a:xfrm flipV="1">
            <a:off x="2675083" y="5492523"/>
            <a:ext cx="540154" cy="2654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2733771" y="5625244"/>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38 %</a:t>
            </a:r>
          </a:p>
          <a:p>
            <a:pPr algn="ctr"/>
            <a:r>
              <a:rPr lang="sk-SK" dirty="0">
                <a:solidFill>
                  <a:schemeClr val="tx1"/>
                </a:solidFill>
              </a:rPr>
              <a:t>partner</a:t>
            </a:r>
          </a:p>
        </p:txBody>
      </p:sp>
      <p:sp>
        <p:nvSpPr>
          <p:cNvPr id="18" name="Obdĺžnik 17">
            <a:extLst>
              <a:ext uri="{FF2B5EF4-FFF2-40B4-BE49-F238E27FC236}">
                <a16:creationId xmlns:a16="http://schemas.microsoft.com/office/drawing/2014/main" id="{C497C60C-CA14-4E60-A47D-B80C7D80D673}"/>
              </a:ext>
            </a:extLst>
          </p:cNvPr>
          <p:cNvSpPr/>
          <p:nvPr/>
        </p:nvSpPr>
        <p:spPr>
          <a:xfrm>
            <a:off x="588970" y="5733876"/>
            <a:ext cx="1271435" cy="48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38 %</a:t>
            </a:r>
          </a:p>
          <a:p>
            <a:pPr algn="ctr"/>
            <a:r>
              <a:rPr lang="sk-SK" dirty="0">
                <a:solidFill>
                  <a:schemeClr val="tx1"/>
                </a:solidFill>
              </a:rPr>
              <a:t>partner</a:t>
            </a:r>
          </a:p>
        </p:txBody>
      </p:sp>
      <p:sp>
        <p:nvSpPr>
          <p:cNvPr id="15" name="Ovál 14">
            <a:extLst>
              <a:ext uri="{FF2B5EF4-FFF2-40B4-BE49-F238E27FC236}">
                <a16:creationId xmlns:a16="http://schemas.microsoft.com/office/drawing/2014/main" id="{DFFE66A3-D68B-444C-A0BC-D90A83B8EDF8}"/>
              </a:ext>
            </a:extLst>
          </p:cNvPr>
          <p:cNvSpPr/>
          <p:nvPr/>
        </p:nvSpPr>
        <p:spPr>
          <a:xfrm>
            <a:off x="395536" y="2891337"/>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D</a:t>
            </a:r>
          </a:p>
        </p:txBody>
      </p:sp>
      <p:sp>
        <p:nvSpPr>
          <p:cNvPr id="16" name="Ovál 15">
            <a:extLst>
              <a:ext uri="{FF2B5EF4-FFF2-40B4-BE49-F238E27FC236}">
                <a16:creationId xmlns:a16="http://schemas.microsoft.com/office/drawing/2014/main" id="{920E90DB-9CDA-4ECF-987D-0BB6075D57F8}"/>
              </a:ext>
            </a:extLst>
          </p:cNvPr>
          <p:cNvSpPr/>
          <p:nvPr/>
        </p:nvSpPr>
        <p:spPr>
          <a:xfrm>
            <a:off x="3046512" y="2891337"/>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E</a:t>
            </a:r>
          </a:p>
        </p:txBody>
      </p:sp>
      <p:cxnSp>
        <p:nvCxnSpPr>
          <p:cNvPr id="20" name="Rovná spojovacia šípka 19">
            <a:extLst>
              <a:ext uri="{FF2B5EF4-FFF2-40B4-BE49-F238E27FC236}">
                <a16:creationId xmlns:a16="http://schemas.microsoft.com/office/drawing/2014/main" id="{30FB389B-19B1-4C99-AF72-978A486C0197}"/>
              </a:ext>
            </a:extLst>
          </p:cNvPr>
          <p:cNvCxnSpPr>
            <a:cxnSpLocks/>
            <a:stCxn id="7" idx="0"/>
            <a:endCxn id="15" idx="4"/>
          </p:cNvCxnSpPr>
          <p:nvPr/>
        </p:nvCxnSpPr>
        <p:spPr>
          <a:xfrm flipV="1">
            <a:off x="971600" y="4043465"/>
            <a:ext cx="0" cy="4656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ovná spojovacia šípka 26">
            <a:extLst>
              <a:ext uri="{FF2B5EF4-FFF2-40B4-BE49-F238E27FC236}">
                <a16:creationId xmlns:a16="http://schemas.microsoft.com/office/drawing/2014/main" id="{8D4F207E-E435-454A-8876-CF6344BB5438}"/>
              </a:ext>
            </a:extLst>
          </p:cNvPr>
          <p:cNvCxnSpPr>
            <a:cxnSpLocks/>
          </p:cNvCxnSpPr>
          <p:nvPr/>
        </p:nvCxnSpPr>
        <p:spPr>
          <a:xfrm flipV="1">
            <a:off x="3635896" y="4043465"/>
            <a:ext cx="0" cy="4656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Obdĺžnik 27">
            <a:extLst>
              <a:ext uri="{FF2B5EF4-FFF2-40B4-BE49-F238E27FC236}">
                <a16:creationId xmlns:a16="http://schemas.microsoft.com/office/drawing/2014/main" id="{A675EDF7-DA05-4C49-9915-3A69D1EC0F3A}"/>
              </a:ext>
            </a:extLst>
          </p:cNvPr>
          <p:cNvSpPr/>
          <p:nvPr/>
        </p:nvSpPr>
        <p:spPr>
          <a:xfrm>
            <a:off x="839938" y="4005064"/>
            <a:ext cx="1271435" cy="48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60 %</a:t>
            </a:r>
          </a:p>
          <a:p>
            <a:pPr algn="ctr"/>
            <a:r>
              <a:rPr lang="sk-SK" dirty="0">
                <a:solidFill>
                  <a:schemeClr val="tx1"/>
                </a:solidFill>
              </a:rPr>
              <a:t>prepojený</a:t>
            </a:r>
          </a:p>
        </p:txBody>
      </p:sp>
      <p:sp>
        <p:nvSpPr>
          <p:cNvPr id="29" name="Obdĺžnik 28">
            <a:extLst>
              <a:ext uri="{FF2B5EF4-FFF2-40B4-BE49-F238E27FC236}">
                <a16:creationId xmlns:a16="http://schemas.microsoft.com/office/drawing/2014/main" id="{9C6DA6B9-D120-4A0B-9607-14A5E46F9191}"/>
              </a:ext>
            </a:extLst>
          </p:cNvPr>
          <p:cNvSpPr/>
          <p:nvPr/>
        </p:nvSpPr>
        <p:spPr>
          <a:xfrm>
            <a:off x="2397317" y="3986486"/>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40 %</a:t>
            </a:r>
          </a:p>
          <a:p>
            <a:pPr algn="ctr"/>
            <a:r>
              <a:rPr lang="sk-SK" dirty="0">
                <a:solidFill>
                  <a:schemeClr val="tx1"/>
                </a:solidFill>
              </a:rPr>
              <a:t>partner</a:t>
            </a:r>
          </a:p>
        </p:txBody>
      </p:sp>
      <p:cxnSp>
        <p:nvCxnSpPr>
          <p:cNvPr id="31" name="Rovná spojnica 30">
            <a:extLst>
              <a:ext uri="{FF2B5EF4-FFF2-40B4-BE49-F238E27FC236}">
                <a16:creationId xmlns:a16="http://schemas.microsoft.com/office/drawing/2014/main" id="{D76E5D26-1ADA-4546-BDDE-BD6E152FAAC6}"/>
              </a:ext>
            </a:extLst>
          </p:cNvPr>
          <p:cNvCxnSpPr/>
          <p:nvPr/>
        </p:nvCxnSpPr>
        <p:spPr>
          <a:xfrm>
            <a:off x="3525796" y="4221088"/>
            <a:ext cx="12622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Obdĺžnik 31">
            <a:extLst>
              <a:ext uri="{FF2B5EF4-FFF2-40B4-BE49-F238E27FC236}">
                <a16:creationId xmlns:a16="http://schemas.microsoft.com/office/drawing/2014/main" id="{B5D6F687-D46B-4E9B-A660-B38FFA46BB69}"/>
              </a:ext>
            </a:extLst>
          </p:cNvPr>
          <p:cNvSpPr/>
          <p:nvPr/>
        </p:nvSpPr>
        <p:spPr>
          <a:xfrm>
            <a:off x="4427984" y="4221088"/>
            <a:ext cx="1128479" cy="880228"/>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STOP</a:t>
            </a:r>
          </a:p>
          <a:p>
            <a:pPr algn="ctr"/>
            <a:r>
              <a:rPr lang="sk-SK" dirty="0">
                <a:solidFill>
                  <a:schemeClr val="tx1"/>
                </a:solidFill>
              </a:rPr>
              <a:t>2. Partner v línii</a:t>
            </a:r>
          </a:p>
        </p:txBody>
      </p:sp>
    </p:spTree>
    <p:extLst>
      <p:ext uri="{BB962C8B-B14F-4D97-AF65-F5344CB8AC3E}">
        <p14:creationId xmlns:p14="http://schemas.microsoft.com/office/powerpoint/2010/main" val="136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7" grpId="0"/>
      <p:bldP spid="18" grpId="0"/>
      <p:bldP spid="15" grpId="0" animBg="1"/>
      <p:bldP spid="16" grpId="0" animBg="1"/>
      <p:bldP spid="28" grpId="0"/>
      <p:bldP spid="29"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1052736"/>
            <a:ext cx="8229600" cy="5593110"/>
          </a:xfrm>
        </p:spPr>
        <p:txBody>
          <a:bodyPr/>
          <a:lstStyle/>
          <a:p>
            <a:pPr algn="just"/>
            <a:r>
              <a:rPr lang="sk-SK" sz="2000" b="1" dirty="0"/>
              <a:t>Koncept implementácie stratégie CLLD:</a:t>
            </a:r>
          </a:p>
          <a:p>
            <a:pPr marL="109537" indent="0" algn="just">
              <a:buNone/>
            </a:pPr>
            <a:r>
              <a:rPr lang="sk-SK" sz="2000" dirty="0"/>
              <a:t>- záväzný vo všetkých svojich častiach</a:t>
            </a:r>
          </a:p>
          <a:p>
            <a:pPr algn="just">
              <a:buFontTx/>
              <a:buChar char="-"/>
            </a:pPr>
            <a:r>
              <a:rPr lang="sk-SK" sz="2000" dirty="0"/>
              <a:t>Informácie obsiahnuté v schválenom Koncepte je nutné pretaviť do príslušnej Výzvy a neodchyľovať sa </a:t>
            </a:r>
          </a:p>
          <a:p>
            <a:pPr algn="just">
              <a:buFontTx/>
              <a:buChar char="-"/>
            </a:pPr>
            <a:endParaRPr lang="sk-SK" sz="2000" dirty="0"/>
          </a:p>
          <a:p>
            <a:pPr algn="just"/>
            <a:r>
              <a:rPr lang="sk-SK" sz="2000" b="1" dirty="0"/>
              <a:t>Pri procese schvaľovania RO pre IROP zaslanú výzvu:</a:t>
            </a:r>
          </a:p>
          <a:p>
            <a:pPr algn="just">
              <a:buFontTx/>
              <a:buChar char="-"/>
            </a:pPr>
            <a:r>
              <a:rPr lang="sk-SK" sz="2000" dirty="0"/>
              <a:t>Vráti na dopracovanie</a:t>
            </a:r>
          </a:p>
          <a:p>
            <a:pPr algn="just">
              <a:buFontTx/>
              <a:buChar char="-"/>
            </a:pPr>
            <a:r>
              <a:rPr lang="sk-SK" sz="2000" dirty="0"/>
              <a:t>Odsúhlasí </a:t>
            </a:r>
          </a:p>
          <a:p>
            <a:pPr algn="just">
              <a:buFontTx/>
              <a:buChar char="-"/>
            </a:pPr>
            <a:r>
              <a:rPr lang="sk-SK" sz="2000" dirty="0"/>
              <a:t>Odsúhlasí s uvedením podmienok, ktoré musia byť splnené pred jej vyhlásením</a:t>
            </a:r>
          </a:p>
          <a:p>
            <a:pPr algn="just">
              <a:buFontTx/>
              <a:buChar char="-"/>
            </a:pPr>
            <a:endParaRPr lang="sk-SK" sz="2000" dirty="0"/>
          </a:p>
          <a:p>
            <a:pPr marL="109537" indent="0" algn="just">
              <a:buNone/>
            </a:pPr>
            <a:r>
              <a:rPr lang="sk-SK" sz="2000" b="1" dirty="0"/>
              <a:t>MAS je povinná poskytovať relevantné a objektívne informácie potenciálnym užívateľom, zverejniť výzvu na svojej webovej stránke a šíriť informáciu o zverejnení výzvy všetkými dostupnými komunikačnými prostriedkami.</a:t>
            </a:r>
          </a:p>
        </p:txBody>
      </p:sp>
    </p:spTree>
    <p:extLst>
      <p:ext uri="{BB962C8B-B14F-4D97-AF65-F5344CB8AC3E}">
        <p14:creationId xmlns:p14="http://schemas.microsoft.com/office/powerpoint/2010/main" val="83988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Účel:</a:t>
            </a:r>
          </a:p>
          <a:p>
            <a:pPr marL="109537" indent="0" algn="just">
              <a:buNone/>
            </a:pPr>
            <a:r>
              <a:rPr lang="sk-SK" sz="2000" dirty="0">
                <a:latin typeface="Gotham"/>
              </a:rPr>
              <a:t>Zabrániť situácii, aby bol príspevok poskytnutý podniku, ktorý je na pokraji bankrotu, t.j. spĺňa znaky podniku v ťažkostiach.</a:t>
            </a:r>
          </a:p>
          <a:p>
            <a:pPr marL="109537" indent="0">
              <a:buNone/>
            </a:pPr>
            <a:endParaRPr lang="sk-SK" sz="1200" b="1" dirty="0"/>
          </a:p>
          <a:p>
            <a:pPr marL="109537" indent="0">
              <a:buNone/>
            </a:pPr>
            <a:r>
              <a:rPr lang="sk-SK" sz="2000" b="1" dirty="0"/>
              <a:t>Forma preukázania:</a:t>
            </a:r>
          </a:p>
          <a:p>
            <a:pPr marL="109537" indent="0">
              <a:buNone/>
            </a:pPr>
            <a:r>
              <a:rPr lang="sk-SK" sz="2000" dirty="0"/>
              <a:t>Osobitná príloha </a:t>
            </a:r>
            <a:r>
              <a:rPr lang="sk-SK" sz="2000" dirty="0" err="1"/>
              <a:t>ŽoPr</a:t>
            </a:r>
            <a:r>
              <a:rPr lang="sk-SK" sz="2000" dirty="0"/>
              <a:t> - Test podniku v ťažkostiach.</a:t>
            </a:r>
          </a:p>
          <a:p>
            <a:pPr marL="109537" indent="0">
              <a:buNone/>
            </a:pPr>
            <a:r>
              <a:rPr lang="sk-SK" sz="2000" dirty="0"/>
              <a:t>Osobitná príloha </a:t>
            </a:r>
            <a:r>
              <a:rPr lang="sk-SK" sz="2000" dirty="0" err="1"/>
              <a:t>ŽoPr</a:t>
            </a:r>
            <a:r>
              <a:rPr lang="sk-SK" sz="2000" dirty="0"/>
              <a:t> - Účtovná závierka overená podpisom štatutárneho zástupcu/splnomocnenej osoby (ak nie je zverejnená v registri účtovných závierok, potom uvedie hypertextový odkaz v časti 10 formulára </a:t>
            </a:r>
            <a:r>
              <a:rPr lang="sk-SK" sz="2000" dirty="0" err="1"/>
              <a:t>ŽoPr</a:t>
            </a:r>
            <a:r>
              <a:rPr lang="sk-SK" sz="2000" dirty="0"/>
              <a:t>)</a:t>
            </a:r>
          </a:p>
          <a:p>
            <a:pPr marL="109537" indent="0">
              <a:buNone/>
            </a:pPr>
            <a:endParaRPr lang="sk-SK" sz="1200" b="1" dirty="0"/>
          </a:p>
          <a:p>
            <a:pPr marL="109537" indent="0">
              <a:buNone/>
            </a:pPr>
            <a:r>
              <a:rPr lang="sk-SK" sz="2000" b="1" dirty="0"/>
              <a:t>Spôsob overenia:</a:t>
            </a:r>
          </a:p>
          <a:p>
            <a:pPr marL="109537" indent="0">
              <a:buNone/>
            </a:pPr>
            <a:r>
              <a:rPr lang="sk-SK" sz="2000" dirty="0"/>
              <a:t>MAS overí podmienku na základe výsledku testu podniku v ťažkostiach.</a:t>
            </a:r>
          </a:p>
          <a:p>
            <a:pPr marL="109537" indent="0">
              <a:buNone/>
            </a:pPr>
            <a:r>
              <a:rPr lang="sk-SK" sz="2000" dirty="0"/>
              <a:t>MAS overí správnosť údajov, ktoré žiadateľ vložil do testu podniku v ťažkostiach z účtovnej závierky. Zároveň MAS overí, či nie je žiadateľ v konkurze alebo reštrukturalizácii a to na základe obchodného vestníka dostupného v elektronickej podobe na: </a:t>
            </a:r>
            <a:r>
              <a:rPr lang="sk-SK" sz="2000" dirty="0">
                <a:hlinkClick r:id="rId2"/>
              </a:rPr>
              <a:t>https://www.justice.gov.sk/PortalApp/ObchodnyVestnik/Web/Zoznam.aspx</a:t>
            </a:r>
            <a:r>
              <a:rPr lang="sk-SK" sz="2000" dirty="0"/>
              <a:t>.</a:t>
            </a:r>
          </a:p>
          <a:p>
            <a:pPr marL="109537" indent="0">
              <a:buNone/>
            </a:pPr>
            <a:r>
              <a:rPr lang="sk-SK" sz="2000" dirty="0"/>
              <a:t>Kapitoly: Konkurzy a reštrukturalizácie, Konkurzy a </a:t>
            </a:r>
            <a:r>
              <a:rPr lang="sk-SK" sz="2000" dirty="0" err="1"/>
              <a:t>vyrovanania</a:t>
            </a:r>
            <a:endParaRPr lang="sk-SK" sz="2000" dirty="0"/>
          </a:p>
        </p:txBody>
      </p:sp>
    </p:spTree>
    <p:extLst>
      <p:ext uri="{BB962C8B-B14F-4D97-AF65-F5344CB8AC3E}">
        <p14:creationId xmlns:p14="http://schemas.microsoft.com/office/powerpoint/2010/main" val="35546136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lgn="just">
              <a:buNone/>
            </a:pPr>
            <a:r>
              <a:rPr lang="sk-SK" sz="1800" dirty="0">
                <a:latin typeface="Gotham"/>
              </a:rPr>
              <a:t>Uvedené platí bez ohľadu na skutočnosť, či je príspevok poskytovaný podniku:</a:t>
            </a:r>
          </a:p>
          <a:p>
            <a:pPr marL="109537" indent="0" algn="just">
              <a:buNone/>
            </a:pPr>
            <a:endParaRPr lang="sk-SK" sz="1200" dirty="0">
              <a:latin typeface="Gotham"/>
            </a:endParaRPr>
          </a:p>
          <a:p>
            <a:pPr marL="622300" lvl="3" indent="-285750" algn="just">
              <a:buFont typeface="Arial" panose="020B0604020202020204" pitchFamily="34" charset="0"/>
              <a:buChar char="•"/>
            </a:pPr>
            <a:r>
              <a:rPr lang="sk-SK" sz="1800" dirty="0">
                <a:solidFill>
                  <a:schemeClr val="tx1"/>
                </a:solidFill>
                <a:latin typeface="Gotham"/>
              </a:rPr>
              <a:t>v režime štátnej pomoci, resp. pomoci de </a:t>
            </a:r>
            <a:r>
              <a:rPr lang="sk-SK" sz="1800" dirty="0" err="1">
                <a:solidFill>
                  <a:schemeClr val="tx1"/>
                </a:solidFill>
                <a:latin typeface="Gotham"/>
              </a:rPr>
              <a:t>minimis</a:t>
            </a:r>
            <a:r>
              <a:rPr lang="sk-SK" sz="1800" dirty="0">
                <a:solidFill>
                  <a:schemeClr val="tx1"/>
                </a:solidFill>
                <a:latin typeface="Gotham"/>
              </a:rPr>
              <a:t> alebo mimo nej,</a:t>
            </a:r>
          </a:p>
          <a:p>
            <a:pPr marL="622300" lvl="3" indent="-285750" algn="just">
              <a:buFont typeface="Arial" panose="020B0604020202020204" pitchFamily="34" charset="0"/>
              <a:buChar char="•"/>
            </a:pPr>
            <a:r>
              <a:rPr lang="sk-SK" sz="1800" dirty="0">
                <a:solidFill>
                  <a:schemeClr val="tx1"/>
                </a:solidFill>
                <a:latin typeface="Gotham"/>
              </a:rPr>
              <a:t>na rozvoj hospodárskych (ekonomických) aktivít podniku, alebo iných než hospodárskych (ekonomických) aktivít podniku,</a:t>
            </a:r>
          </a:p>
          <a:p>
            <a:pPr marL="622300" lvl="3" indent="-285750" algn="just">
              <a:buFont typeface="Arial" panose="020B0604020202020204" pitchFamily="34" charset="0"/>
              <a:buChar char="•"/>
            </a:pPr>
            <a:r>
              <a:rPr lang="sk-SK" sz="1800" dirty="0">
                <a:solidFill>
                  <a:schemeClr val="tx1"/>
                </a:solidFill>
                <a:latin typeface="Gotham"/>
              </a:rPr>
              <a:t>ktorý je zriadený mimo účelu dosahovania zisku, či vykonávania podnikateľskej činnosti (podnikateľská činnosť podľa národnej legislatívy nie je zhodná a nenahrádza pojem podnik, hoci sa môžu navzájom prelínať),</a:t>
            </a:r>
          </a:p>
          <a:p>
            <a:pPr marL="622300" lvl="3" indent="-285750" algn="just">
              <a:buFont typeface="Arial" panose="020B0604020202020204" pitchFamily="34" charset="0"/>
              <a:buChar char="•"/>
            </a:pPr>
            <a:r>
              <a:rPr lang="sk-SK" sz="1800" dirty="0">
                <a:solidFill>
                  <a:schemeClr val="tx1"/>
                </a:solidFill>
                <a:latin typeface="Gotham"/>
              </a:rPr>
              <a:t>subjektu súkromného, verejného sektora ale terciárneho sektora</a:t>
            </a:r>
          </a:p>
          <a:p>
            <a:pPr marL="109537" indent="0" algn="just">
              <a:buNone/>
            </a:pPr>
            <a:endParaRPr lang="sk-SK" sz="1200" dirty="0">
              <a:latin typeface="Gotham"/>
            </a:endParaRPr>
          </a:p>
          <a:p>
            <a:pPr marL="109537" indent="0" algn="just">
              <a:buNone/>
            </a:pPr>
            <a:r>
              <a:rPr lang="sk-SK" sz="1800" dirty="0">
                <a:latin typeface="Gotham"/>
              </a:rPr>
              <a:t>Podnik podľa EK sa nerovná pojmu podnik/podnikanie ako ho poznáme v podmienkach SR.</a:t>
            </a:r>
          </a:p>
          <a:p>
            <a:pPr marL="109537" indent="0" algn="just">
              <a:buNone/>
            </a:pPr>
            <a:endParaRPr lang="sk-SK" sz="1200" b="1" dirty="0"/>
          </a:p>
          <a:p>
            <a:pPr marL="109537" indent="0" algn="just">
              <a:buNone/>
            </a:pPr>
            <a:r>
              <a:rPr lang="sk-SK" sz="1800" dirty="0">
                <a:latin typeface="Gotham"/>
              </a:rPr>
              <a:t>Podnikom preto môže byť aj obec, alebo iný subjekt verejnej správy, ibaže by mal podnikanie zakázané zákonom (najmä štátna rozpočtová organizácia).</a:t>
            </a:r>
          </a:p>
          <a:p>
            <a:pPr marL="109537" indent="0" algn="just">
              <a:buNone/>
            </a:pPr>
            <a:endParaRPr lang="sk-SK" sz="1200" dirty="0">
              <a:latin typeface="Gotham"/>
            </a:endParaRPr>
          </a:p>
          <a:p>
            <a:pPr marL="109537" indent="0" algn="just">
              <a:buNone/>
            </a:pPr>
            <a:r>
              <a:rPr lang="sk-SK" sz="1800" b="1" dirty="0">
                <a:solidFill>
                  <a:srgbClr val="FF0000"/>
                </a:solidFill>
                <a:latin typeface="Gotham"/>
              </a:rPr>
              <a:t>S ohľadom na definovaný rozsah oprávnených žiadateľov je táto podmienka relevantná za každých okolností.</a:t>
            </a:r>
            <a:endParaRPr lang="sk-SK" sz="2000" dirty="0"/>
          </a:p>
        </p:txBody>
      </p:sp>
    </p:spTree>
    <p:extLst>
      <p:ext uri="{BB962C8B-B14F-4D97-AF65-F5344CB8AC3E}">
        <p14:creationId xmlns:p14="http://schemas.microsoft.com/office/powerpoint/2010/main" val="624311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0" indent="0">
              <a:buNone/>
            </a:pPr>
            <a:r>
              <a:rPr lang="sk-SK" sz="1800" b="1" dirty="0">
                <a:latin typeface="Gotham"/>
              </a:rPr>
              <a:t>Legálna definícia:</a:t>
            </a:r>
          </a:p>
          <a:p>
            <a:pPr marL="285750" indent="-285750">
              <a:buFont typeface="Wingdings" panose="05000000000000000000" pitchFamily="2" charset="2"/>
              <a:buChar char="q"/>
            </a:pPr>
            <a:endParaRPr lang="sk-SK" sz="1800" b="1" dirty="0">
              <a:latin typeface="Gotham"/>
            </a:endParaRPr>
          </a:p>
          <a:p>
            <a:pPr marL="742950" lvl="1" indent="-285750" algn="just">
              <a:buFont typeface="Wingdings" panose="05000000000000000000" pitchFamily="2" charset="2"/>
              <a:buChar char="q"/>
            </a:pPr>
            <a:r>
              <a:rPr lang="sk-SK" sz="1800" dirty="0">
                <a:solidFill>
                  <a:schemeClr val="tx1"/>
                </a:solidFill>
                <a:latin typeface="Gotham"/>
              </a:rPr>
              <a:t>Usmernenie o štátnej pomoci na záchranu a reštrukturalizáciu nefinančných podnikov v ťažkostiach (2014/C 249/01)</a:t>
            </a:r>
          </a:p>
          <a:p>
            <a:pPr marL="109537" indent="0" algn="just">
              <a:buNone/>
            </a:pPr>
            <a:endParaRPr lang="sk-SK" sz="2000" dirty="0"/>
          </a:p>
        </p:txBody>
      </p:sp>
    </p:spTree>
    <p:extLst>
      <p:ext uri="{BB962C8B-B14F-4D97-AF65-F5344CB8AC3E}">
        <p14:creationId xmlns:p14="http://schemas.microsoft.com/office/powerpoint/2010/main" val="1702029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1600" b="1" dirty="0">
                <a:latin typeface="Gotham"/>
              </a:rPr>
              <a:t>Znaky podniku v ťažkostiach</a:t>
            </a:r>
            <a:endParaRPr lang="sk-SK" sz="1600" dirty="0">
              <a:latin typeface="Gotham"/>
            </a:endParaRPr>
          </a:p>
          <a:p>
            <a:pPr marL="109537" indent="0">
              <a:buNone/>
            </a:pPr>
            <a:r>
              <a:rPr lang="sk-SK" sz="1800" b="1" dirty="0">
                <a:solidFill>
                  <a:srgbClr val="FF0000"/>
                </a:solidFill>
                <a:latin typeface="Gotham"/>
              </a:rPr>
              <a:t>Postačí ak je splnená aspoň jedna z podmienok</a:t>
            </a:r>
          </a:p>
          <a:p>
            <a:pPr lvl="0" algn="just"/>
            <a:endParaRPr lang="sk-SK" sz="1800" b="1" dirty="0">
              <a:solidFill>
                <a:srgbClr val="FF0000"/>
              </a:solidFill>
              <a:latin typeface="Gotham"/>
            </a:endParaRPr>
          </a:p>
          <a:p>
            <a:pPr marL="0" lvl="0" indent="0" algn="just">
              <a:buNone/>
            </a:pPr>
            <a:r>
              <a:rPr lang="sk-SK" sz="1800" dirty="0">
                <a:latin typeface="Gotham"/>
              </a:rPr>
              <a:t>a) V prípade obchodnej spoločnosti povinne vytvárajúcej základné imanie, ak v dôsledku akumulovaných strát došlo k zániku viac ako polovice jej upísaného základného imania. Posudzuje sa referenčný rok (posledné dostupné údaje z účtovnej závierky).</a:t>
            </a:r>
          </a:p>
          <a:p>
            <a:pPr marL="0" lvl="0" indent="0" algn="just">
              <a:buNone/>
            </a:pPr>
            <a:endParaRPr lang="sk-SK" sz="1800" dirty="0">
              <a:latin typeface="Gotham"/>
            </a:endParaRPr>
          </a:p>
          <a:p>
            <a:pPr marL="0" lvl="0" indent="0" algn="just">
              <a:buNone/>
            </a:pPr>
            <a:r>
              <a:rPr lang="sk-SK" sz="1800" dirty="0">
                <a:latin typeface="Gotham"/>
              </a:rPr>
              <a:t>Ide o obchodné spoločnosti: </a:t>
            </a:r>
            <a:r>
              <a:rPr lang="sk-SK" sz="1800" dirty="0" err="1">
                <a:latin typeface="Gotham"/>
              </a:rPr>
              <a:t>s.r.o</a:t>
            </a:r>
            <a:r>
              <a:rPr lang="sk-SK" sz="1800" dirty="0">
                <a:latin typeface="Gotham"/>
              </a:rPr>
              <a:t>., </a:t>
            </a:r>
            <a:r>
              <a:rPr lang="sk-SK" sz="1800" dirty="0" err="1">
                <a:latin typeface="Gotham"/>
              </a:rPr>
              <a:t>a.s</a:t>
            </a:r>
            <a:r>
              <a:rPr lang="sk-SK" sz="1800" dirty="0">
                <a:latin typeface="Gotham"/>
              </a:rPr>
              <a:t>., </a:t>
            </a:r>
            <a:r>
              <a:rPr lang="sk-SK" sz="1800" dirty="0" err="1">
                <a:latin typeface="Gotham"/>
              </a:rPr>
              <a:t>j.s.a</a:t>
            </a:r>
            <a:r>
              <a:rPr lang="sk-SK" sz="1800" dirty="0">
                <a:latin typeface="Gotham"/>
              </a:rPr>
              <a:t>., </a:t>
            </a:r>
            <a:r>
              <a:rPr lang="sk-SK" sz="1800" dirty="0" err="1">
                <a:latin typeface="Gotham"/>
              </a:rPr>
              <a:t>š.p</a:t>
            </a:r>
            <a:r>
              <a:rPr lang="sk-SK" sz="1800" dirty="0">
                <a:latin typeface="Gotham"/>
              </a:rPr>
              <a:t>, družstvo</a:t>
            </a:r>
          </a:p>
          <a:p>
            <a:pPr marL="0" indent="0" algn="just">
              <a:buNone/>
            </a:pPr>
            <a:endParaRPr lang="sk-SK" sz="1800" dirty="0">
              <a:latin typeface="Gotham"/>
            </a:endParaRPr>
          </a:p>
          <a:p>
            <a:pPr marL="0" indent="0" algn="just">
              <a:buNone/>
            </a:pPr>
            <a:r>
              <a:rPr lang="sk-SK" sz="1800" dirty="0">
                <a:latin typeface="Gotham"/>
              </a:rPr>
              <a:t>b) V prípade spoločnosti, ktorá nie je povinná vytvárať základné imanie, ak v dôsledku akumulovaných strát došlo k zániku viac ako polovice jej imania ako je zaznamenané v účtovnej závierke spoločnosti.</a:t>
            </a:r>
          </a:p>
          <a:p>
            <a:pPr marL="0" indent="0" algn="just">
              <a:buNone/>
            </a:pPr>
            <a:endParaRPr lang="sk-SK" sz="1800" dirty="0">
              <a:latin typeface="Gotham"/>
            </a:endParaRPr>
          </a:p>
          <a:p>
            <a:pPr marL="0" indent="0" algn="just">
              <a:buNone/>
            </a:pPr>
            <a:r>
              <a:rPr lang="sk-SK" sz="1800" dirty="0">
                <a:latin typeface="Gotham"/>
              </a:rPr>
              <a:t>Ide o spoločnosti: </a:t>
            </a:r>
            <a:r>
              <a:rPr lang="sk-SK" sz="1800" dirty="0" err="1">
                <a:latin typeface="Gotham"/>
              </a:rPr>
              <a:t>k.s</a:t>
            </a:r>
            <a:r>
              <a:rPr lang="sk-SK" sz="1800" dirty="0">
                <a:latin typeface="Gotham"/>
              </a:rPr>
              <a:t>., </a:t>
            </a:r>
            <a:r>
              <a:rPr lang="sk-SK" sz="1800" dirty="0" err="1">
                <a:latin typeface="Gotham"/>
              </a:rPr>
              <a:t>v.o.s</a:t>
            </a:r>
            <a:r>
              <a:rPr lang="sk-SK" sz="1800" dirty="0">
                <a:latin typeface="Gotham"/>
              </a:rPr>
              <a:t>., FO podnikateľ </a:t>
            </a:r>
          </a:p>
          <a:p>
            <a:pPr marL="0" indent="0" algn="just">
              <a:buNone/>
            </a:pPr>
            <a:r>
              <a:rPr lang="sk-SK" sz="1800" dirty="0">
                <a:latin typeface="Gotham"/>
              </a:rPr>
              <a:t>„Kvázi“ spoločnosti: obec, mesto, VÚC, RO, PO, NO*</a:t>
            </a:r>
          </a:p>
          <a:p>
            <a:pPr marL="0" indent="0" algn="just"/>
            <a:endParaRPr lang="sk-SK" sz="1800" dirty="0">
              <a:latin typeface="Gotham"/>
            </a:endParaRPr>
          </a:p>
          <a:p>
            <a:pPr marL="0" indent="0" algn="just">
              <a:buNone/>
            </a:pPr>
            <a:r>
              <a:rPr lang="sk-SK" sz="1800" dirty="0">
                <a:latin typeface="Gotham"/>
              </a:rPr>
              <a:t>*OZ, ZZPO, cirkev/náboženská spoločnosti, nadácie, neinvestičné fondy a ďalšie</a:t>
            </a:r>
          </a:p>
          <a:p>
            <a:pPr marL="109537" indent="0" algn="just">
              <a:buNone/>
            </a:pPr>
            <a:endParaRPr lang="sk-SK" sz="2000" dirty="0"/>
          </a:p>
        </p:txBody>
      </p:sp>
    </p:spTree>
    <p:extLst>
      <p:ext uri="{BB962C8B-B14F-4D97-AF65-F5344CB8AC3E}">
        <p14:creationId xmlns:p14="http://schemas.microsoft.com/office/powerpoint/2010/main" val="2662791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1600" b="1" dirty="0">
                <a:latin typeface="Gotham"/>
              </a:rPr>
              <a:t>Znaky podniku v ťažkostiach</a:t>
            </a:r>
            <a:endParaRPr lang="sk-SK" sz="1600" dirty="0">
              <a:latin typeface="Gotham"/>
            </a:endParaRPr>
          </a:p>
          <a:p>
            <a:pPr marL="109537" lvl="0" indent="0" algn="just">
              <a:buNone/>
            </a:pPr>
            <a:endParaRPr lang="sk-SK" i="1" dirty="0">
              <a:latin typeface="Gotham"/>
            </a:endParaRPr>
          </a:p>
          <a:p>
            <a:pPr marL="0" indent="0" algn="just">
              <a:buNone/>
            </a:pPr>
            <a:r>
              <a:rPr lang="sk-SK" sz="1800" dirty="0">
                <a:latin typeface="Gotham"/>
              </a:rPr>
              <a:t>c) Keď je podnik predmetom kolektívneho konkurzného konania alebo spĺňa kritériá domácich právnych predpisov na to, aby sa stal predmetom kolektívneho konkurzného konania na žiadosť svojich veriteľov. </a:t>
            </a:r>
          </a:p>
          <a:p>
            <a:pPr marL="0" lvl="0" indent="0" algn="just">
              <a:buNone/>
            </a:pPr>
            <a:r>
              <a:rPr lang="sk-SK" sz="1800" dirty="0">
                <a:latin typeface="Gotham"/>
              </a:rPr>
              <a:t>d) Keď podnik dostal pomoc na záchranu a ešte neuhradil úver alebo nevypovedal záruku, alebo ak dostal pomoc na reštrukturalizáciu a stále podlieha reštrukturalizačnému plánu. </a:t>
            </a:r>
          </a:p>
          <a:p>
            <a:pPr marL="0" lvl="0" indent="0" algn="just">
              <a:buNone/>
            </a:pPr>
            <a:r>
              <a:rPr lang="sk-SK" sz="1800" dirty="0">
                <a:solidFill>
                  <a:schemeClr val="bg1">
                    <a:lumMod val="65000"/>
                  </a:schemeClr>
                </a:solidFill>
                <a:latin typeface="Gotham"/>
              </a:rPr>
              <a:t>e) V prípade podniku, ktorý nie je MSP, keď za posledné dva roky: </a:t>
            </a:r>
          </a:p>
          <a:p>
            <a:pPr marL="900113" lvl="3" indent="-400050" algn="just">
              <a:buFont typeface="+mj-lt"/>
              <a:buAutoNum type="romanLcPeriod"/>
            </a:pPr>
            <a:r>
              <a:rPr lang="sk-SK" sz="1800" dirty="0">
                <a:solidFill>
                  <a:schemeClr val="bg1">
                    <a:lumMod val="65000"/>
                  </a:schemeClr>
                </a:solidFill>
                <a:latin typeface="Gotham"/>
              </a:rPr>
              <a:t>účtovný pomer dlhu podniku k vlastnému kapitálu je vyšší než 7,5 </a:t>
            </a:r>
            <a:br>
              <a:rPr lang="sk-SK" sz="1800" dirty="0">
                <a:solidFill>
                  <a:schemeClr val="bg1">
                    <a:lumMod val="65000"/>
                  </a:schemeClr>
                </a:solidFill>
                <a:latin typeface="Gotham"/>
              </a:rPr>
            </a:br>
            <a:r>
              <a:rPr lang="sk-SK" sz="1800" b="1" dirty="0">
                <a:solidFill>
                  <a:schemeClr val="bg1">
                    <a:lumMod val="65000"/>
                  </a:schemeClr>
                </a:solidFill>
                <a:latin typeface="Gotham"/>
              </a:rPr>
              <a:t>a zároveň</a:t>
            </a:r>
          </a:p>
          <a:p>
            <a:pPr marL="900113" lvl="3" indent="-400050" algn="just">
              <a:buFont typeface="+mj-lt"/>
              <a:buAutoNum type="romanLcPeriod"/>
            </a:pPr>
            <a:r>
              <a:rPr lang="sk-SK" sz="1800" dirty="0">
                <a:solidFill>
                  <a:schemeClr val="bg1">
                    <a:lumMod val="65000"/>
                  </a:schemeClr>
                </a:solidFill>
                <a:latin typeface="Gotham"/>
              </a:rPr>
              <a:t>pomer EBITDA podniku k úrokovému krytiu je nižší ako 1,0</a:t>
            </a:r>
          </a:p>
          <a:p>
            <a:endParaRPr lang="sk-SK" sz="1800" dirty="0">
              <a:latin typeface="Gotham"/>
            </a:endParaRPr>
          </a:p>
          <a:p>
            <a:r>
              <a:rPr lang="sk-SK" sz="1600" b="1" dirty="0">
                <a:solidFill>
                  <a:srgbClr val="FF0000"/>
                </a:solidFill>
                <a:latin typeface="Gotham"/>
              </a:rPr>
              <a:t>Výnimka pre MSP:</a:t>
            </a:r>
          </a:p>
          <a:p>
            <a:r>
              <a:rPr lang="sk-SK" sz="1600" b="1" dirty="0">
                <a:solidFill>
                  <a:srgbClr val="FF0000"/>
                </a:solidFill>
                <a:latin typeface="Gotham"/>
              </a:rPr>
              <a:t>z písm. e) vždy</a:t>
            </a:r>
          </a:p>
          <a:p>
            <a:r>
              <a:rPr lang="sk-SK" sz="1600" b="1" dirty="0">
                <a:solidFill>
                  <a:srgbClr val="FF0000"/>
                </a:solidFill>
                <a:latin typeface="Gotham"/>
              </a:rPr>
              <a:t>z písm. a) / b) ak ide o MSP do 3 rokov</a:t>
            </a:r>
            <a:endParaRPr lang="sk-SK" sz="2000" dirty="0"/>
          </a:p>
        </p:txBody>
      </p:sp>
    </p:spTree>
    <p:extLst>
      <p:ext uri="{BB962C8B-B14F-4D97-AF65-F5344CB8AC3E}">
        <p14:creationId xmlns:p14="http://schemas.microsoft.com/office/powerpoint/2010/main" val="2578835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2000" b="1" dirty="0">
                <a:latin typeface="Gotham"/>
              </a:rPr>
              <a:t>Znaky podniku v ťažkostiach</a:t>
            </a:r>
            <a:endParaRPr lang="sk-SK" sz="2000" dirty="0">
              <a:solidFill>
                <a:srgbClr val="0070C0"/>
              </a:solidFill>
              <a:latin typeface="Gotham"/>
            </a:endParaRPr>
          </a:p>
          <a:p>
            <a:pPr marL="0" indent="0" algn="just">
              <a:buNone/>
            </a:pPr>
            <a:endParaRPr lang="sk-SK" sz="2000" dirty="0">
              <a:latin typeface="Gotham"/>
            </a:endParaRPr>
          </a:p>
          <a:p>
            <a:pPr marL="0" indent="0" algn="just">
              <a:buNone/>
            </a:pPr>
            <a:r>
              <a:rPr lang="sk-SK" sz="2000" dirty="0">
                <a:latin typeface="Gotham"/>
              </a:rPr>
              <a:t>Podmienky sa overujú na úrovni:</a:t>
            </a:r>
          </a:p>
          <a:p>
            <a:pPr marL="355600" indent="-355600" algn="just"/>
            <a:endParaRPr lang="sk-SK" sz="2000" dirty="0">
              <a:latin typeface="Gotham"/>
            </a:endParaRPr>
          </a:p>
          <a:p>
            <a:pPr marL="355600" indent="-355600" algn="just">
              <a:buAutoNum type="arabicPeriod"/>
            </a:pPr>
            <a:r>
              <a:rPr lang="sk-SK" sz="2000" dirty="0">
                <a:latin typeface="Gotham"/>
              </a:rPr>
              <a:t>Subjektu užívateľa podľa individuálnej účtovnej závierky</a:t>
            </a:r>
          </a:p>
          <a:p>
            <a:pPr marL="355600" indent="-355600" algn="just">
              <a:buAutoNum type="arabicPeriod"/>
            </a:pPr>
            <a:r>
              <a:rPr lang="sk-SK" sz="2000" dirty="0">
                <a:latin typeface="Gotham"/>
              </a:rPr>
              <a:t>Skupiny podnikov so spoločným zdrojom kontroly na základe:</a:t>
            </a:r>
          </a:p>
          <a:p>
            <a:pPr marL="812800" lvl="1" indent="-355600" algn="just">
              <a:buFont typeface="Wingdings" panose="05000000000000000000" pitchFamily="2" charset="2"/>
              <a:buChar char="§"/>
            </a:pPr>
            <a:r>
              <a:rPr lang="sk-SK" sz="2000" dirty="0">
                <a:solidFill>
                  <a:schemeClr val="tx1"/>
                </a:solidFill>
                <a:latin typeface="Gotham"/>
              </a:rPr>
              <a:t>konsolidovanej účtovnej závierky</a:t>
            </a:r>
          </a:p>
          <a:p>
            <a:pPr marL="812800" lvl="1" indent="-355600" algn="just">
              <a:buFont typeface="Wingdings" panose="05000000000000000000" pitchFamily="2" charset="2"/>
              <a:buChar char="§"/>
            </a:pPr>
            <a:r>
              <a:rPr lang="sk-SK" sz="2000" dirty="0">
                <a:solidFill>
                  <a:schemeClr val="tx1"/>
                </a:solidFill>
                <a:latin typeface="Gotham"/>
              </a:rPr>
              <a:t>ad – hoc konsolidovanej účtovnej závierky</a:t>
            </a:r>
            <a:endParaRPr lang="sk-SK" sz="2000" dirty="0">
              <a:solidFill>
                <a:srgbClr val="FF0000"/>
              </a:solidFill>
              <a:latin typeface="Gotham"/>
            </a:endParaRPr>
          </a:p>
          <a:p>
            <a:pPr lvl="1" algn="just"/>
            <a:endParaRPr lang="sk-SK" sz="2000" dirty="0">
              <a:solidFill>
                <a:srgbClr val="FF0000"/>
              </a:solidFill>
              <a:latin typeface="Gotham"/>
            </a:endParaRPr>
          </a:p>
          <a:p>
            <a:pPr marL="411162" lvl="1" indent="0" algn="just">
              <a:buNone/>
            </a:pPr>
            <a:r>
              <a:rPr lang="sk-SK" sz="2000" dirty="0">
                <a:solidFill>
                  <a:srgbClr val="FF0000"/>
                </a:solidFill>
                <a:latin typeface="Gotham"/>
              </a:rPr>
              <a:t>Podniky so spoločným zdrojom kontroly sú „kvázi“ partnerské podniky v zmysle definície MSP.</a:t>
            </a:r>
          </a:p>
          <a:p>
            <a:pPr marL="411162" lvl="1" indent="0" algn="just">
              <a:buNone/>
            </a:pPr>
            <a:r>
              <a:rPr lang="sk-SK" sz="2000" dirty="0">
                <a:solidFill>
                  <a:srgbClr val="FF0000"/>
                </a:solidFill>
                <a:latin typeface="Gotham"/>
              </a:rPr>
              <a:t>Posúdenie na úrovni skupiny sa vykonáva na základe vyhlásenia subjektu užívateľa o tom, či skupina je / nie je podnikom v ťažkostiach.</a:t>
            </a:r>
            <a:endParaRPr lang="sk-SK" sz="2000" dirty="0">
              <a:solidFill>
                <a:schemeClr val="tx1"/>
              </a:solidFill>
              <a:latin typeface="Gotham"/>
            </a:endParaRPr>
          </a:p>
        </p:txBody>
      </p:sp>
    </p:spTree>
    <p:extLst>
      <p:ext uri="{BB962C8B-B14F-4D97-AF65-F5344CB8AC3E}">
        <p14:creationId xmlns:p14="http://schemas.microsoft.com/office/powerpoint/2010/main" val="672786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051143"/>
            <a:ext cx="7886700" cy="523221"/>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(test)</a:t>
            </a:r>
          </a:p>
        </p:txBody>
      </p:sp>
      <p:sp>
        <p:nvSpPr>
          <p:cNvPr id="4" name="TextovéPole 3"/>
          <p:cNvSpPr txBox="1"/>
          <p:nvPr/>
        </p:nvSpPr>
        <p:spPr>
          <a:xfrm>
            <a:off x="265670" y="1930396"/>
            <a:ext cx="8612660" cy="4708981"/>
          </a:xfrm>
          <a:prstGeom prst="rect">
            <a:avLst/>
          </a:prstGeom>
          <a:noFill/>
        </p:spPr>
        <p:txBody>
          <a:bodyPr wrap="square" rtlCol="0">
            <a:spAutoFit/>
          </a:bodyPr>
          <a:lstStyle/>
          <a:p>
            <a:pPr marL="0" lvl="1" algn="just"/>
            <a:r>
              <a:rPr lang="sk-SK" sz="2000" b="1" u="sng" dirty="0"/>
              <a:t>Podmienka, že žiadateľ nie je podnikom v ťažkostiach</a:t>
            </a:r>
          </a:p>
          <a:p>
            <a:pPr marL="0" lvl="1" algn="just"/>
            <a:endParaRPr lang="sk-SK" sz="2000" b="1" u="sng" dirty="0"/>
          </a:p>
          <a:p>
            <a:pPr marL="1371600" lvl="2" indent="-457200" algn="just">
              <a:buFont typeface="Arial" panose="020B0604020202020204" pitchFamily="34" charset="0"/>
              <a:buChar char="•"/>
            </a:pPr>
            <a:r>
              <a:rPr lang="sk-SK" sz="2000" dirty="0"/>
              <a:t>predpísaný formulár,</a:t>
            </a:r>
          </a:p>
          <a:p>
            <a:pPr marL="1371600" lvl="2" indent="-457200" algn="just">
              <a:buFont typeface="Arial" panose="020B0604020202020204" pitchFamily="34" charset="0"/>
              <a:buChar char="•"/>
            </a:pPr>
            <a:r>
              <a:rPr lang="sk-SK" sz="2000" dirty="0"/>
              <a:t>užívateľ vyberá svoju právnu formu a spôsob vedenia účtovníctva,</a:t>
            </a:r>
          </a:p>
          <a:p>
            <a:pPr marL="1371600" lvl="2" indent="-457200" algn="just">
              <a:buFont typeface="Arial" panose="020B0604020202020204" pitchFamily="34" charset="0"/>
              <a:buChar char="•"/>
            </a:pPr>
            <a:r>
              <a:rPr lang="sk-SK" sz="2000" dirty="0"/>
              <a:t>užívateľ vyplní hodnoty z príslušných riadkov účtovnej závierky,</a:t>
            </a:r>
          </a:p>
          <a:p>
            <a:pPr marL="1371600" lvl="2" indent="-457200" algn="just">
              <a:buFont typeface="Arial" panose="020B0604020202020204" pitchFamily="34" charset="0"/>
              <a:buChar char="•"/>
            </a:pPr>
            <a:r>
              <a:rPr lang="sk-SK" sz="2000" dirty="0"/>
              <a:t>posudzujú sa hodnoty z poslednej schválenej účtovnej závierky užívateľa + doplňujúce údaje,</a:t>
            </a:r>
          </a:p>
          <a:p>
            <a:pPr marL="0" lvl="2" algn="just"/>
            <a:endParaRPr lang="sk-SK" sz="2000" dirty="0">
              <a:solidFill>
                <a:schemeClr val="bg1">
                  <a:lumMod val="50000"/>
                </a:schemeClr>
              </a:solidFill>
            </a:endParaRPr>
          </a:p>
          <a:p>
            <a:pPr algn="just"/>
            <a:r>
              <a:rPr lang="sk-SK" sz="2000" b="1" dirty="0">
                <a:solidFill>
                  <a:srgbClr val="FF0000"/>
                </a:solidFill>
              </a:rPr>
              <a:t>Schválená účtovná závierka predstavuje zostavenú účtovnú závierku, ktorá je schválená štatutárnym orgánom užívateľa. Pre účely stanovenia referenčného obdobia sa schválenou účtovnou závierkou nemyslí jej overenie účtovným audítorom (ak má užívateľ povinnosť vykonať overenie účtovnej závierky audítorom), alebo schválenie zastupiteľstvom a pod. </a:t>
            </a:r>
          </a:p>
          <a:p>
            <a:pPr algn="just"/>
            <a:endParaRPr lang="sk-SK" sz="2000" b="1" dirty="0">
              <a:solidFill>
                <a:srgbClr val="FF0000"/>
              </a:solidFill>
            </a:endParaRPr>
          </a:p>
          <a:p>
            <a:pPr algn="just"/>
            <a:r>
              <a:rPr lang="sk-SK" sz="2000" b="1" dirty="0">
                <a:solidFill>
                  <a:srgbClr val="FF0000"/>
                </a:solidFill>
              </a:rPr>
              <a:t>Obec sa posudzuje len na základe toho, či je v nútenej správe.</a:t>
            </a:r>
          </a:p>
        </p:txBody>
      </p:sp>
      <p:sp>
        <p:nvSpPr>
          <p:cNvPr id="3" name="Obdĺžnik 2">
            <a:extLst>
              <a:ext uri="{FF2B5EF4-FFF2-40B4-BE49-F238E27FC236}">
                <a16:creationId xmlns:a16="http://schemas.microsoft.com/office/drawing/2014/main" id="{9F9FE644-E728-47E5-AA50-71E870C7DA0E}"/>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300821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08720"/>
            <a:ext cx="7886700" cy="522296"/>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 test</a:t>
            </a:r>
          </a:p>
        </p:txBody>
      </p:sp>
      <p:sp>
        <p:nvSpPr>
          <p:cNvPr id="4" name="TextovéPole 3"/>
          <p:cNvSpPr txBox="1"/>
          <p:nvPr/>
        </p:nvSpPr>
        <p:spPr>
          <a:xfrm>
            <a:off x="265670" y="1930396"/>
            <a:ext cx="8612660" cy="2554545"/>
          </a:xfrm>
          <a:prstGeom prst="rect">
            <a:avLst/>
          </a:prstGeom>
          <a:noFill/>
        </p:spPr>
        <p:txBody>
          <a:bodyPr wrap="square" rtlCol="0">
            <a:spAutoFit/>
          </a:bodyPr>
          <a:lstStyle/>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2" algn="just"/>
            <a:endParaRPr lang="sk-SK" sz="2000" dirty="0">
              <a:solidFill>
                <a:schemeClr val="bg1">
                  <a:lumMod val="50000"/>
                </a:schemeClr>
              </a:solidFill>
            </a:endParaRPr>
          </a:p>
          <a:p>
            <a:pPr lvl="2" algn="just"/>
            <a:endParaRPr lang="sk-SK" sz="2000" dirty="0">
              <a:solidFill>
                <a:schemeClr val="bg1">
                  <a:lumMod val="50000"/>
                </a:schemeClr>
              </a:solidFill>
            </a:endParaRPr>
          </a:p>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pic>
        <p:nvPicPr>
          <p:cNvPr id="5" name="Obrázok 4"/>
          <p:cNvPicPr>
            <a:picLocks noChangeAspect="1"/>
          </p:cNvPicPr>
          <p:nvPr/>
        </p:nvPicPr>
        <p:blipFill>
          <a:blip r:embed="rId2"/>
          <a:stretch>
            <a:fillRect/>
          </a:stretch>
        </p:blipFill>
        <p:spPr>
          <a:xfrm>
            <a:off x="120061" y="5630408"/>
            <a:ext cx="8758269" cy="760961"/>
          </a:xfrm>
          <a:prstGeom prst="rect">
            <a:avLst/>
          </a:prstGeom>
        </p:spPr>
      </p:pic>
      <p:pic>
        <p:nvPicPr>
          <p:cNvPr id="6" name="Obrázok 5"/>
          <p:cNvPicPr>
            <a:picLocks noChangeAspect="1"/>
          </p:cNvPicPr>
          <p:nvPr/>
        </p:nvPicPr>
        <p:blipFill>
          <a:blip r:embed="rId3"/>
          <a:stretch>
            <a:fillRect/>
          </a:stretch>
        </p:blipFill>
        <p:spPr>
          <a:xfrm>
            <a:off x="628650" y="1723918"/>
            <a:ext cx="6512379" cy="3805762"/>
          </a:xfrm>
          <a:prstGeom prst="rect">
            <a:avLst/>
          </a:prstGeom>
        </p:spPr>
      </p:pic>
      <p:sp>
        <p:nvSpPr>
          <p:cNvPr id="7" name="Obdĺžnik 6">
            <a:extLst>
              <a:ext uri="{FF2B5EF4-FFF2-40B4-BE49-F238E27FC236}">
                <a16:creationId xmlns:a16="http://schemas.microsoft.com/office/drawing/2014/main" id="{7221223E-5CA7-4FED-838B-0943E095D619}"/>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802632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08720"/>
            <a:ext cx="7886700" cy="575338"/>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 test</a:t>
            </a:r>
            <a:endParaRPr lang="sk-SK" sz="3200" dirty="0">
              <a:latin typeface="Arial" panose="020B0604020202020204" pitchFamily="34" charset="0"/>
              <a:cs typeface="Arial" panose="020B0604020202020204" pitchFamily="34" charset="0"/>
            </a:endParaRPr>
          </a:p>
        </p:txBody>
      </p:sp>
      <p:sp>
        <p:nvSpPr>
          <p:cNvPr id="4" name="TextovéPole 3"/>
          <p:cNvSpPr txBox="1"/>
          <p:nvPr/>
        </p:nvSpPr>
        <p:spPr>
          <a:xfrm>
            <a:off x="107504" y="1490008"/>
            <a:ext cx="8770826" cy="2431435"/>
          </a:xfrm>
          <a:prstGeom prst="rect">
            <a:avLst/>
          </a:prstGeom>
          <a:noFill/>
        </p:spPr>
        <p:txBody>
          <a:bodyPr wrap="square" rtlCol="0">
            <a:spAutoFit/>
          </a:bodyPr>
          <a:lstStyle/>
          <a:p>
            <a:pPr marL="0" lvl="2" algn="just"/>
            <a:r>
              <a:rPr lang="sk-SK" sz="2000" dirty="0">
                <a:latin typeface="Arial" panose="020B0604020202020204" pitchFamily="34" charset="0"/>
                <a:cs typeface="Arial" panose="020B0604020202020204" pitchFamily="34" charset="0"/>
              </a:rPr>
              <a:t>Príklad:</a:t>
            </a:r>
            <a:endParaRPr lang="sk-SK" sz="2000" dirty="0">
              <a:solidFill>
                <a:schemeClr val="bg1">
                  <a:lumMod val="50000"/>
                </a:schemeClr>
              </a:solidFill>
              <a:latin typeface="Arial" panose="020B0604020202020204" pitchFamily="34" charset="0"/>
              <a:cs typeface="Arial" panose="020B0604020202020204" pitchFamily="34" charset="0"/>
            </a:endParaRPr>
          </a:p>
          <a:p>
            <a:pPr marL="0" lvl="2" algn="just"/>
            <a:endParaRPr lang="sk-SK" sz="2000" dirty="0">
              <a:solidFill>
                <a:schemeClr val="bg1">
                  <a:lumMod val="50000"/>
                </a:schemeClr>
              </a:solidFill>
              <a:latin typeface="Arial" panose="020B0604020202020204" pitchFamily="34" charset="0"/>
              <a:cs typeface="Arial" panose="020B0604020202020204" pitchFamily="34" charset="0"/>
            </a:endParaRPr>
          </a:p>
          <a:p>
            <a:pPr algn="just"/>
            <a:r>
              <a:rPr lang="sk-SK" sz="1600" dirty="0">
                <a:latin typeface="Gotham"/>
              </a:rPr>
              <a:t>Vyhodnoťte podľa údajov účtovnej závierky EUROSPAN, </a:t>
            </a:r>
            <a:r>
              <a:rPr lang="sk-SK" sz="1600" dirty="0" err="1">
                <a:latin typeface="Gotham"/>
              </a:rPr>
              <a:t>s.r.o</a:t>
            </a:r>
            <a:r>
              <a:rPr lang="sk-SK" sz="1600" dirty="0">
                <a:latin typeface="Gotham"/>
              </a:rPr>
              <a:t>., či ide o podnik v ťažkostiach.</a:t>
            </a:r>
          </a:p>
          <a:p>
            <a:pPr algn="just"/>
            <a:r>
              <a:rPr lang="sk-SK" sz="1600" dirty="0">
                <a:latin typeface="Gotham"/>
              </a:rPr>
              <a:t>Vychádzajme z predpokladu, že ide o malý podnik.</a:t>
            </a:r>
          </a:p>
          <a:p>
            <a:pPr algn="just"/>
            <a:endParaRPr lang="sk-SK" sz="1600" dirty="0">
              <a:latin typeface="Gotham"/>
            </a:endParaRPr>
          </a:p>
          <a:p>
            <a:pPr algn="just"/>
            <a:endParaRPr lang="sk-SK" sz="1600" dirty="0">
              <a:latin typeface="Gotham"/>
            </a:endParaRPr>
          </a:p>
          <a:p>
            <a:pPr algn="just"/>
            <a:r>
              <a:rPr lang="sk-SK" sz="1600" dirty="0">
                <a:latin typeface="Gotham"/>
              </a:rPr>
              <a:t>Výsledok:</a:t>
            </a:r>
          </a:p>
          <a:p>
            <a:pPr algn="just"/>
            <a:endParaRPr lang="sk-SK" sz="1600" dirty="0">
              <a:latin typeface="Gotham"/>
            </a:endParaRPr>
          </a:p>
          <a:p>
            <a:pPr algn="just"/>
            <a:r>
              <a:rPr lang="sk-SK" sz="1600" dirty="0">
                <a:latin typeface="Gotham"/>
              </a:rPr>
              <a:t>Podnik nie je v ťažkostiach</a:t>
            </a:r>
          </a:p>
        </p:txBody>
      </p:sp>
      <p:sp>
        <p:nvSpPr>
          <p:cNvPr id="7" name="Obdĺžnik 6">
            <a:extLst>
              <a:ext uri="{FF2B5EF4-FFF2-40B4-BE49-F238E27FC236}">
                <a16:creationId xmlns:a16="http://schemas.microsoft.com/office/drawing/2014/main" id="{7221223E-5CA7-4FED-838B-0943E095D619}"/>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1562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Účel:</a:t>
            </a:r>
          </a:p>
          <a:p>
            <a:pPr marL="109537" indent="0" algn="just">
              <a:buNone/>
            </a:pPr>
            <a:r>
              <a:rPr lang="sk-SK" sz="2000" dirty="0">
                <a:latin typeface="Gotham"/>
              </a:rPr>
              <a:t>Overiť schopnosť užívateľa podieľať sa na povinnom spolufinancovaní projektu.</a:t>
            </a:r>
          </a:p>
          <a:p>
            <a:pPr marL="109537" indent="0">
              <a:buNone/>
            </a:pPr>
            <a:r>
              <a:rPr lang="sk-SK" sz="2000" dirty="0">
                <a:latin typeface="Gotham"/>
              </a:rPr>
              <a:t>Výška spolufinancovania projektu zo strany žiadateľa sa stanovuje ako rozdiel medzi celkovými oprávnenými výdavkami projektu a žiadaným príspevkom.</a:t>
            </a:r>
          </a:p>
          <a:p>
            <a:pPr marL="109537" indent="0">
              <a:buNone/>
            </a:pPr>
            <a:endParaRPr lang="sk-SK" sz="2000" b="1" dirty="0"/>
          </a:p>
          <a:p>
            <a:pPr marL="109537" indent="0">
              <a:buNone/>
            </a:pPr>
            <a:r>
              <a:rPr lang="sk-SK" sz="2000" b="1" dirty="0"/>
              <a:t>Forma preukázania:</a:t>
            </a:r>
          </a:p>
          <a:p>
            <a:pPr marL="109537" indent="0">
              <a:buNone/>
            </a:pPr>
            <a:r>
              <a:rPr lang="sk-SK" sz="2000" dirty="0"/>
              <a:t>Informácie uvedené v žiadosti o príspevok (čestné vyhlásenie).</a:t>
            </a:r>
          </a:p>
          <a:p>
            <a:pPr marL="109537" indent="0">
              <a:buNone/>
            </a:pPr>
            <a:r>
              <a:rPr lang="sk-SK" sz="2000" dirty="0"/>
              <a:t>Osobitná príloha </a:t>
            </a:r>
            <a:r>
              <a:rPr lang="sk-SK" sz="2000" dirty="0" err="1"/>
              <a:t>ŽoPr</a:t>
            </a:r>
            <a:r>
              <a:rPr lang="sk-SK" sz="2000" dirty="0"/>
              <a:t> - Doklady preukazujúce finančnú spôsobilosť žiadateľa (ak </a:t>
            </a:r>
            <a:r>
              <a:rPr lang="sk-SK" sz="2000" dirty="0" err="1"/>
              <a:t>relelvantné</a:t>
            </a:r>
            <a:r>
              <a:rPr lang="sk-SK" sz="2000" dirty="0"/>
              <a:t>).</a:t>
            </a:r>
          </a:p>
          <a:p>
            <a:pPr marL="109537" indent="0">
              <a:buNone/>
            </a:pPr>
            <a:r>
              <a:rPr lang="sk-SK" sz="2000" b="1" dirty="0"/>
              <a:t/>
            </a:r>
            <a:br>
              <a:rPr lang="sk-SK" sz="2000" b="1" dirty="0"/>
            </a:br>
            <a:r>
              <a:rPr lang="sk-SK" sz="2000" b="1" dirty="0"/>
              <a:t>Spôsob overenia:</a:t>
            </a:r>
          </a:p>
          <a:p>
            <a:pPr marL="109537" indent="0">
              <a:buNone/>
            </a:pPr>
            <a:r>
              <a:rPr lang="sk-SK" sz="2000" dirty="0"/>
              <a:t>MAS overí podmienku na základe čestného vyhlásenia, ktoré tvorí súčasť formulára </a:t>
            </a:r>
            <a:r>
              <a:rPr lang="sk-SK" sz="2000" dirty="0" err="1"/>
              <a:t>ŽoPr</a:t>
            </a:r>
            <a:r>
              <a:rPr lang="sk-SK" sz="2000" dirty="0"/>
              <a:t> a predloženej prílohy (ak relevantné).</a:t>
            </a:r>
          </a:p>
          <a:p>
            <a:pPr marL="109537" indent="0">
              <a:buNone/>
            </a:pPr>
            <a:endParaRPr lang="sk-SK" sz="2000" b="1" dirty="0"/>
          </a:p>
          <a:p>
            <a:pPr marL="109537" indent="0">
              <a:buNone/>
            </a:pPr>
            <a:endParaRPr lang="sk-SK" sz="2000" b="1" dirty="0"/>
          </a:p>
          <a:p>
            <a:pPr marL="109537" indent="0">
              <a:buNone/>
            </a:pPr>
            <a:endParaRPr lang="sk-SK" sz="2000" dirty="0"/>
          </a:p>
        </p:txBody>
      </p:sp>
    </p:spTree>
    <p:extLst>
      <p:ext uri="{BB962C8B-B14F-4D97-AF65-F5344CB8AC3E}">
        <p14:creationId xmlns:p14="http://schemas.microsoft.com/office/powerpoint/2010/main" val="179701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Najčastejšie chyby:</a:t>
            </a:r>
          </a:p>
        </p:txBody>
      </p:sp>
      <p:sp>
        <p:nvSpPr>
          <p:cNvPr id="3" name="Zástupný objekt pre obsah 2"/>
          <p:cNvSpPr>
            <a:spLocks noGrp="1"/>
          </p:cNvSpPr>
          <p:nvPr>
            <p:ph idx="1"/>
          </p:nvPr>
        </p:nvSpPr>
        <p:spPr/>
        <p:txBody>
          <a:bodyPr/>
          <a:lstStyle/>
          <a:p>
            <a:r>
              <a:rPr lang="sk-SK" dirty="0"/>
              <a:t>Nesprávne vyplnená príloha č. 3 Zoznam merateľných ukazovateľov</a:t>
            </a:r>
          </a:p>
          <a:p>
            <a:r>
              <a:rPr lang="sk-SK" dirty="0"/>
              <a:t>Nezosúladenie príloh, ich číslovania</a:t>
            </a:r>
          </a:p>
          <a:p>
            <a:r>
              <a:rPr lang="sk-SK" dirty="0"/>
              <a:t>Nedopracovanie popisu projektu tak, aby reflektoval dobrovoľne zvolené výberové kritériá</a:t>
            </a:r>
          </a:p>
          <a:p>
            <a:r>
              <a:rPr lang="sk-SK" dirty="0"/>
              <a:t>Širší záber výzvy, ako je vybraná aktivita alebo okruh oprávnených prijímateľov</a:t>
            </a:r>
          </a:p>
          <a:p>
            <a:r>
              <a:rPr lang="sk-SK" dirty="0"/>
              <a:t>Nerešpektovanie údajov zo schváleného Konceptu implementácie </a:t>
            </a:r>
          </a:p>
        </p:txBody>
      </p:sp>
    </p:spTree>
    <p:extLst>
      <p:ext uri="{BB962C8B-B14F-4D97-AF65-F5344CB8AC3E}">
        <p14:creationId xmlns:p14="http://schemas.microsoft.com/office/powerpoint/2010/main" val="1273946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Výnimka:</a:t>
            </a:r>
          </a:p>
          <a:p>
            <a:pPr marL="109537" indent="0" algn="just">
              <a:buNone/>
            </a:pPr>
            <a:r>
              <a:rPr lang="sk-SK" sz="2000" dirty="0"/>
              <a:t>Ak sa užívateľovi podľa podmienok výzvy poskytuje príspevok na oprávnený výdavok 90% a viac, žiadateľ nepredkladá žiadnu prílohu preukazujúcu spolufinancovanie oprávnených výdavkov projektu.</a:t>
            </a:r>
          </a:p>
          <a:p>
            <a:pPr marL="109537" indent="0" algn="just">
              <a:buNone/>
            </a:pPr>
            <a:endParaRPr lang="sk-SK" sz="2000" dirty="0"/>
          </a:p>
          <a:p>
            <a:pPr marL="109537" indent="0" algn="just">
              <a:buNone/>
            </a:pPr>
            <a:r>
              <a:rPr lang="sk-SK" sz="2000" dirty="0"/>
              <a:t>V opačnom prípade užívateľ predkladá:</a:t>
            </a:r>
          </a:p>
          <a:p>
            <a:pPr marL="109537" indent="0" algn="just">
              <a:buNone/>
            </a:pPr>
            <a:r>
              <a:rPr lang="sk-SK" sz="2000" b="1" dirty="0"/>
              <a:t>Obec</a:t>
            </a:r>
          </a:p>
          <a:p>
            <a:pPr marL="109537" indent="0" algn="just">
              <a:buNone/>
            </a:pPr>
            <a:r>
              <a:rPr lang="sk-SK" sz="2000" dirty="0"/>
              <a:t>Obec predkladá úradne osvedčenú kópiu uznesenia zastupiteľstva, resp. výpis z uznesenia zastupiteľstva o tom, že schvaľuje zabezpečenie spolufinancovania projektu v rozsahu:</a:t>
            </a:r>
          </a:p>
          <a:p>
            <a:pPr marL="109537" indent="0" algn="just">
              <a:buNone/>
            </a:pPr>
            <a:endParaRPr lang="sk-SK" sz="2000" dirty="0"/>
          </a:p>
          <a:p>
            <a:pPr marL="566737" indent="-457200" algn="just">
              <a:buAutoNum type="alphaLcParenR"/>
            </a:pPr>
            <a:r>
              <a:rPr lang="sk-SK" sz="2000" dirty="0"/>
              <a:t>názov projektu,</a:t>
            </a:r>
          </a:p>
          <a:p>
            <a:pPr marL="566737" indent="-457200" algn="just">
              <a:buAutoNum type="alphaLcParenR"/>
            </a:pPr>
            <a:r>
              <a:rPr lang="sk-SK" sz="2000" dirty="0"/>
              <a:t>výšku spolufinancovania projektu zo strany užívateľa z celkových oprávnených výdavkov. Výšku je potrebné uvádzať ako číselnú hodnotu výšky spolufinancovania v EUR. </a:t>
            </a:r>
          </a:p>
          <a:p>
            <a:pPr marL="566737" indent="-457200" algn="just">
              <a:buAutoNum type="alphaLcParenR"/>
            </a:pPr>
            <a:r>
              <a:rPr lang="sk-SK" sz="2000" dirty="0"/>
              <a:t>kód výzvy: ..... </a:t>
            </a:r>
            <a:r>
              <a:rPr lang="sk-SK" sz="2000" dirty="0">
                <a:solidFill>
                  <a:srgbClr val="FF0000"/>
                </a:solidFill>
              </a:rPr>
              <a:t>(ide o kód výzvy MAS)</a:t>
            </a:r>
            <a:r>
              <a:rPr lang="sk-SK" sz="2000" dirty="0"/>
              <a:t> alebo označenie príslušnej Aktivity z Konceptu stratégie CLLD MAS.</a:t>
            </a:r>
          </a:p>
        </p:txBody>
      </p:sp>
    </p:spTree>
    <p:extLst>
      <p:ext uri="{BB962C8B-B14F-4D97-AF65-F5344CB8AC3E}">
        <p14:creationId xmlns:p14="http://schemas.microsoft.com/office/powerpoint/2010/main" val="1116564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lgn="just">
              <a:buNone/>
            </a:pPr>
            <a:r>
              <a:rPr lang="sk-SK" sz="2000" b="1" dirty="0"/>
              <a:t>Užívateľ iný ako obec</a:t>
            </a:r>
          </a:p>
          <a:p>
            <a:pPr marL="109537" indent="0" algn="just">
              <a:buNone/>
            </a:pPr>
            <a:r>
              <a:rPr lang="sk-SK" sz="2000" dirty="0"/>
              <a:t>Jeden alebo kombinácia nasledovných dokladov preukazujúcich spolufinancovanie:</a:t>
            </a:r>
          </a:p>
          <a:p>
            <a:pPr marL="566737" indent="-457200" algn="just">
              <a:buFont typeface="Georgia" pitchFamily="18" charset="0"/>
              <a:buAutoNum type="alphaLcParenR"/>
            </a:pPr>
            <a:r>
              <a:rPr lang="sk-SK" sz="2000" dirty="0"/>
              <a:t>VBÚ o disponibilnom zostatku na účte (nie starší ako 3 mesiace ku dňu predloženia </a:t>
            </a:r>
            <a:r>
              <a:rPr lang="sk-SK" sz="2000" dirty="0" err="1"/>
              <a:t>ŽoPr</a:t>
            </a:r>
            <a:r>
              <a:rPr lang="sk-SK" sz="2000" dirty="0"/>
              <a:t>),</a:t>
            </a:r>
          </a:p>
          <a:p>
            <a:pPr marL="566737" indent="-457200" algn="just">
              <a:buAutoNum type="alphaLcParenR"/>
            </a:pPr>
            <a:r>
              <a:rPr lang="sk-SK" sz="2000" dirty="0"/>
              <a:t>potvrdenie komerčnej banky o tom, že žiadateľ disponuje požadovanou výškou finančných prostriedkov, nie staršie ako 3 mesiace ku dňu predloženia </a:t>
            </a:r>
            <a:r>
              <a:rPr lang="sk-SK" sz="2000" dirty="0" err="1"/>
              <a:t>ŽoPr</a:t>
            </a:r>
            <a:r>
              <a:rPr lang="sk-SK" sz="2000" dirty="0"/>
              <a:t>,</a:t>
            </a:r>
          </a:p>
          <a:p>
            <a:pPr marL="566737" indent="-457200" algn="just">
              <a:buAutoNum type="alphaLcParenR"/>
            </a:pPr>
            <a:r>
              <a:rPr lang="sk-SK" sz="2000" dirty="0"/>
              <a:t>záväzný úverový prísľub, nie starší ako 3 mesiace ku dňu predloženia </a:t>
            </a:r>
            <a:r>
              <a:rPr lang="sk-SK" sz="2000" dirty="0" err="1"/>
              <a:t>ŽoPr</a:t>
            </a:r>
            <a:r>
              <a:rPr lang="sk-SK" sz="2000" dirty="0"/>
              <a:t> (ak nie je na vydanom úverom prísľube doba platnosti), resp. s dobou platnosti uvedenou na úverovom prísľube, ktorá nesmie byť kratšia ako 3 mesiace odo dňa predloženia </a:t>
            </a:r>
            <a:r>
              <a:rPr lang="sk-SK" sz="2000" dirty="0" err="1"/>
              <a:t>ŽoPr</a:t>
            </a:r>
            <a:r>
              <a:rPr lang="sk-SK" sz="2000" dirty="0"/>
              <a:t>, z ktorého bude zrejmý prísľub banky spolufinancovať projekt zadefinovaný v </a:t>
            </a:r>
            <a:r>
              <a:rPr lang="sk-SK" sz="2000" dirty="0" err="1"/>
              <a:t>ŽoPr</a:t>
            </a:r>
            <a:r>
              <a:rPr lang="sk-SK" sz="2000" dirty="0"/>
              <a:t> minimálne vo výške sumy spolufinancovania zo strany žiadateľa.</a:t>
            </a:r>
          </a:p>
          <a:p>
            <a:pPr marL="566737" indent="-457200" algn="just">
              <a:buAutoNum type="alphaLcParenR"/>
            </a:pPr>
            <a:r>
              <a:rPr lang="sk-SK" sz="2000" dirty="0"/>
              <a:t>úverová zmluva s komerčnou bankou, z ktorej bude zrejmé, že úver bude slúžiť na financovanie projektu zadefinovaného v </a:t>
            </a:r>
            <a:r>
              <a:rPr lang="sk-SK" sz="2000" dirty="0" err="1"/>
              <a:t>ŽoPr</a:t>
            </a:r>
            <a:endParaRPr lang="sk-SK" sz="2000" dirty="0"/>
          </a:p>
        </p:txBody>
      </p:sp>
    </p:spTree>
    <p:extLst>
      <p:ext uri="{BB962C8B-B14F-4D97-AF65-F5344CB8AC3E}">
        <p14:creationId xmlns:p14="http://schemas.microsoft.com/office/powerpoint/2010/main" val="3640566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5 </a:t>
            </a:r>
            <a:r>
              <a:rPr lang="pl-PL" sz="2400" dirty="0"/>
              <a:t>Podmienka, že žiadateľ má schválený program rozvoja a príslušnú územnoplánovaciu dokumentáciu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Splniť legislatívne požiadavky stanovené v zákon o podpore regionálneho rozvoja. Schválením týchto dokumentov je podmienené získanie verejného príspevku.</a:t>
            </a:r>
          </a:p>
          <a:p>
            <a:pPr marL="109537" indent="0" algn="just">
              <a:buNone/>
            </a:pPr>
            <a:r>
              <a:rPr lang="sk-SK" sz="2000" b="1" dirty="0">
                <a:solidFill>
                  <a:srgbClr val="FF0000"/>
                </a:solidFill>
                <a:latin typeface="Gotham"/>
              </a:rPr>
              <a:t>Podmienka sa týka výlučne obcí.</a:t>
            </a:r>
          </a:p>
          <a:p>
            <a:pPr marL="109537" indent="0">
              <a:buNone/>
            </a:pPr>
            <a:endParaRPr lang="sk-SK" sz="1000" dirty="0">
              <a:latin typeface="Gotham"/>
            </a:endParaRPr>
          </a:p>
          <a:p>
            <a:pPr marL="109537" indent="0" algn="just">
              <a:buNone/>
            </a:pPr>
            <a:r>
              <a:rPr lang="sk-SK" sz="2000" dirty="0">
                <a:latin typeface="Gotham"/>
              </a:rPr>
              <a:t>Žiadateľ, ktorým je obec musí mať schválený program rozvoja obce/spoločný program rozvoja obcí a príslušnú územnoplánovaciu dokumentáciu v súlade s ustanovením § 8 ods. 6/§ 8a ods. 4 (obec) zákona o podpore regionálneho rozvoja.</a:t>
            </a:r>
          </a:p>
          <a:p>
            <a:pPr marL="109537" indent="0">
              <a:buNone/>
            </a:pPr>
            <a:endParaRPr lang="sk-SK" sz="1000" b="1" dirty="0"/>
          </a:p>
          <a:p>
            <a:pPr marL="109537" indent="0">
              <a:buNone/>
            </a:pPr>
            <a:r>
              <a:rPr lang="sk-SK" sz="2000" b="1" dirty="0"/>
              <a:t>Forma preukázania:</a:t>
            </a:r>
          </a:p>
          <a:p>
            <a:pPr marL="109537" indent="0" algn="just">
              <a:buNone/>
            </a:pPr>
            <a:r>
              <a:rPr lang="sk-SK" sz="2000" dirty="0"/>
              <a:t>Osobitná príloha </a:t>
            </a:r>
            <a:r>
              <a:rPr lang="sk-SK" sz="2000" dirty="0" err="1"/>
              <a:t>ŽoPr</a:t>
            </a:r>
            <a:r>
              <a:rPr lang="sk-SK" sz="2000" dirty="0"/>
              <a:t> - Uznesenie, resp. výpis z uznesenia o:</a:t>
            </a:r>
          </a:p>
          <a:p>
            <a:pPr marL="566737" indent="-457200" algn="just">
              <a:buFont typeface="+mj-lt"/>
              <a:buAutoNum type="alphaLcParenR"/>
            </a:pPr>
            <a:r>
              <a:rPr lang="sk-SK" sz="2000" dirty="0"/>
              <a:t>schválení programu rozvoja </a:t>
            </a:r>
          </a:p>
          <a:p>
            <a:pPr marL="566737" indent="-457200" algn="just">
              <a:buFont typeface="+mj-lt"/>
              <a:buAutoNum type="alphaLcParenR"/>
            </a:pPr>
            <a:r>
              <a:rPr lang="sk-SK" sz="2000" dirty="0"/>
              <a:t>schválení príslušnej územnoplánovacej dokumentácie </a:t>
            </a:r>
          </a:p>
          <a:p>
            <a:pPr marL="109537" indent="0" algn="just">
              <a:buNone/>
            </a:pPr>
            <a:r>
              <a:rPr lang="sk-SK" sz="2000" b="1" dirty="0"/>
              <a:t>Ak sú uznesenia zverejnené na webovom sídle obce uvedie užívateľ v časti 10 formulára </a:t>
            </a:r>
            <a:r>
              <a:rPr lang="sk-SK" sz="2000" b="1" dirty="0" err="1"/>
              <a:t>ŽoPr</a:t>
            </a:r>
            <a:r>
              <a:rPr lang="sk-SK" sz="2000" b="1" dirty="0"/>
              <a:t> hypertextový odkaz na tieto dokumenty).</a:t>
            </a:r>
          </a:p>
        </p:txBody>
      </p:sp>
    </p:spTree>
    <p:extLst>
      <p:ext uri="{BB962C8B-B14F-4D97-AF65-F5344CB8AC3E}">
        <p14:creationId xmlns:p14="http://schemas.microsoft.com/office/powerpoint/2010/main" val="3356665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5 </a:t>
            </a:r>
            <a:r>
              <a:rPr lang="pl-PL" sz="2400" dirty="0"/>
              <a:t>Podmienka, že žiadateľ má schválený program rozvoja a príslušnú územnoplánovaciu dokumentáciu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endParaRPr lang="sk-SK" sz="2000" b="1" dirty="0"/>
          </a:p>
          <a:p>
            <a:pPr marL="109537" indent="0" algn="just">
              <a:buNone/>
            </a:pPr>
            <a:r>
              <a:rPr lang="sk-SK" sz="2000" dirty="0">
                <a:latin typeface="Gotham"/>
              </a:rPr>
              <a:t>MAS overí podmienku na základe údajov uvedených v Uznesení zastupiteľstva (výpise z uznesenia) o schválení programu rozvoja a príslušnej územnoplánovacej dokumentácie a čestného vyhlásenie žiadateľa (v prípade aplikácie § 11 stavebného zákona).</a:t>
            </a:r>
          </a:p>
          <a:p>
            <a:pPr marL="109537" indent="0" algn="just">
              <a:buNone/>
            </a:pPr>
            <a:endParaRPr lang="sk-SK" sz="2000" dirty="0">
              <a:latin typeface="Gotham"/>
            </a:endParaRPr>
          </a:p>
          <a:p>
            <a:pPr marL="109537" indent="0" algn="just">
              <a:buNone/>
            </a:pPr>
            <a:r>
              <a:rPr lang="sk-SK" sz="2000" dirty="0">
                <a:latin typeface="Gotham"/>
              </a:rPr>
              <a:t>V prípade pochybností (alebo ak MAS nebude schopná podmienku overiť z verejných zdrojov) je MAS oprávnená dožiadať listinnú formu Uznesenia (výpisu z uznesenia).</a:t>
            </a:r>
          </a:p>
        </p:txBody>
      </p:sp>
    </p:spTree>
    <p:extLst>
      <p:ext uri="{BB962C8B-B14F-4D97-AF65-F5344CB8AC3E}">
        <p14:creationId xmlns:p14="http://schemas.microsoft.com/office/powerpoint/2010/main" val="2065481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6 </a:t>
            </a:r>
            <a:r>
              <a:rPr lang="pl-PL" sz="2400" dirty="0"/>
              <a:t>Podmienka „bezúhonnosti FO”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1800" b="1" dirty="0"/>
              <a:t>Účel:</a:t>
            </a:r>
          </a:p>
          <a:p>
            <a:pPr marL="109537" indent="0" algn="just">
              <a:buNone/>
            </a:pPr>
            <a:r>
              <a:rPr lang="sk-SK" sz="1800" dirty="0">
                <a:latin typeface="Gotham"/>
              </a:rPr>
              <a:t>Zamedziť poskytovanie verejného príspevku užívateľom, v mene ktorých konajú také fyzické osoby, ktoré boli odsúdené za niektorých z týchto trestných činov:</a:t>
            </a:r>
          </a:p>
          <a:p>
            <a:pPr marL="566737" indent="-457200" algn="just">
              <a:buAutoNum type="alphaLcParenR"/>
            </a:pPr>
            <a:r>
              <a:rPr lang="sk-SK" sz="1800" dirty="0">
                <a:latin typeface="Gotham"/>
              </a:rPr>
              <a:t>poškodzovania finančných záujmov EÚ,</a:t>
            </a:r>
          </a:p>
          <a:p>
            <a:pPr marL="566737" indent="-457200" algn="just">
              <a:buAutoNum type="alphaLcParenR"/>
            </a:pPr>
            <a:r>
              <a:rPr lang="sk-SK" sz="1800" dirty="0">
                <a:latin typeface="Gotham"/>
              </a:rPr>
              <a:t>korupcia,</a:t>
            </a:r>
          </a:p>
          <a:p>
            <a:pPr marL="566737" indent="-457200" algn="just">
              <a:buAutoNum type="alphaLcParenR"/>
            </a:pPr>
            <a:r>
              <a:rPr lang="sk-SK" sz="1800" dirty="0">
                <a:latin typeface="Gotham"/>
              </a:rPr>
              <a:t>legalizácia príjmu z trestnej činnosti,</a:t>
            </a:r>
          </a:p>
          <a:p>
            <a:pPr marL="566737" indent="-457200" algn="just">
              <a:buAutoNum type="alphaLcParenR"/>
            </a:pPr>
            <a:r>
              <a:rPr lang="sk-SK" sz="1800" dirty="0">
                <a:latin typeface="Gotham"/>
              </a:rPr>
              <a:t>založenia, zosnovania a podporovania zločineckej skupiny,</a:t>
            </a:r>
          </a:p>
          <a:p>
            <a:pPr marL="566737" indent="-457200" algn="just">
              <a:buAutoNum type="alphaLcParenR"/>
            </a:pPr>
            <a:r>
              <a:rPr lang="sk-SK" sz="1800" dirty="0">
                <a:latin typeface="Gotham"/>
              </a:rPr>
              <a:t>machinácie pri verejnom obstarávaní a verejnej dražbe.</a:t>
            </a:r>
          </a:p>
          <a:p>
            <a:pPr marL="566737" indent="-457200" algn="just">
              <a:buAutoNum type="alphaLcParenR"/>
            </a:pPr>
            <a:endParaRPr lang="sk-SK" sz="1800" dirty="0">
              <a:latin typeface="Gotham"/>
            </a:endParaRPr>
          </a:p>
          <a:p>
            <a:pPr marL="109537" indent="0" algn="just">
              <a:buNone/>
            </a:pPr>
            <a:r>
              <a:rPr lang="sk-SK" sz="1800" b="1" dirty="0">
                <a:solidFill>
                  <a:srgbClr val="FF0000"/>
                </a:solidFill>
                <a:latin typeface="Gotham"/>
              </a:rPr>
              <a:t>Podmienka sa týka všetkých užívateľov a všetkých osôb oprávnených konať v mene užívateľa (štatutárny orgán, prokurista, splnomocnené osoby).</a:t>
            </a:r>
          </a:p>
          <a:p>
            <a:pPr marL="109537" indent="0" algn="just">
              <a:buNone/>
            </a:pPr>
            <a:endParaRPr lang="sk-SK" sz="1800" b="1" dirty="0">
              <a:solidFill>
                <a:srgbClr val="FF0000"/>
              </a:solidFill>
              <a:latin typeface="Gotham"/>
            </a:endParaRPr>
          </a:p>
          <a:p>
            <a:pPr marL="109537" indent="0">
              <a:buNone/>
            </a:pPr>
            <a:r>
              <a:rPr lang="sk-SK" sz="1800" b="1" dirty="0"/>
              <a:t>Forma preukázania:</a:t>
            </a:r>
          </a:p>
          <a:p>
            <a:pPr marL="109537" indent="0">
              <a:buNone/>
            </a:pPr>
            <a:r>
              <a:rPr lang="sk-SK" sz="1800" dirty="0"/>
              <a:t>Informácie uvedené žiadateľom vo formulári žiadosti o príspevok (fyzické osoby oprávnené konať v mene užívateľa),</a:t>
            </a:r>
          </a:p>
          <a:p>
            <a:pPr marL="109537" indent="0">
              <a:buNone/>
            </a:pPr>
            <a:r>
              <a:rPr lang="sk-SK" sz="1800" dirty="0"/>
              <a:t>Osobitná príloha </a:t>
            </a:r>
            <a:r>
              <a:rPr lang="sk-SK" sz="1800" dirty="0" err="1"/>
              <a:t>ŽoPr</a:t>
            </a:r>
            <a:r>
              <a:rPr lang="sk-SK" sz="1800" dirty="0"/>
              <a:t> - Výpis z registra trestov FO – nie starší ako 3 mesiace</a:t>
            </a:r>
          </a:p>
        </p:txBody>
      </p:sp>
    </p:spTree>
    <p:extLst>
      <p:ext uri="{BB962C8B-B14F-4D97-AF65-F5344CB8AC3E}">
        <p14:creationId xmlns:p14="http://schemas.microsoft.com/office/powerpoint/2010/main" val="2410606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6 </a:t>
            </a:r>
            <a:r>
              <a:rPr lang="pl-PL" sz="2400" dirty="0"/>
              <a:t>Podmienka „bezúhonnosti FO”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endParaRPr lang="sk-SK" sz="2000" dirty="0"/>
          </a:p>
          <a:p>
            <a:pPr marL="109537" indent="0">
              <a:buNone/>
            </a:pPr>
            <a:r>
              <a:rPr lang="sk-SK" sz="2000" dirty="0"/>
              <a:t>MAS overí podmienku na základe predložených výpisov z registra trestov fyzických osôb.</a:t>
            </a:r>
          </a:p>
          <a:p>
            <a:pPr marL="109537" indent="0">
              <a:buNone/>
            </a:pPr>
            <a:r>
              <a:rPr lang="sk-SK" sz="2000" dirty="0"/>
              <a:t>Osoby sa overia podľa údajov uvedených vo formulári </a:t>
            </a:r>
            <a:r>
              <a:rPr lang="sk-SK" sz="2000" dirty="0" err="1"/>
              <a:t>ŽoPr</a:t>
            </a:r>
            <a:r>
              <a:rPr lang="sk-SK" sz="2000" dirty="0"/>
              <a:t>.</a:t>
            </a:r>
          </a:p>
          <a:p>
            <a:pPr marL="109537" indent="0">
              <a:buNone/>
            </a:pPr>
            <a:endParaRPr lang="sk-SK" sz="2000" dirty="0"/>
          </a:p>
          <a:p>
            <a:pPr marL="109537" indent="0">
              <a:buNone/>
            </a:pPr>
            <a:r>
              <a:rPr lang="sk-SK" sz="2000" dirty="0"/>
              <a:t>Osoby oprávnené konať v mene užívateľa boli overené v rámci PPP č. 1.</a:t>
            </a:r>
          </a:p>
          <a:p>
            <a:pPr marL="109537" indent="0">
              <a:buNone/>
            </a:pPr>
            <a:endParaRPr lang="sk-SK" sz="2000" dirty="0"/>
          </a:p>
        </p:txBody>
      </p:sp>
    </p:spTree>
    <p:extLst>
      <p:ext uri="{BB962C8B-B14F-4D97-AF65-F5344CB8AC3E}">
        <p14:creationId xmlns:p14="http://schemas.microsoft.com/office/powerpoint/2010/main" val="2385003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7 </a:t>
            </a:r>
            <a:r>
              <a:rPr lang="pl-PL" sz="2400" dirty="0"/>
              <a:t>Podmienka „bezúhonnosti PO”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Zamedziť poskytovanie verejného príspevku užívateľom, ktorým bol ako právnickým osobám uložený trest zákazu: </a:t>
            </a:r>
          </a:p>
          <a:p>
            <a:pPr marL="566737" indent="-457200" algn="just">
              <a:buAutoNum type="alphaLcParenR"/>
            </a:pPr>
            <a:r>
              <a:rPr lang="sk-SK" sz="2000" dirty="0">
                <a:latin typeface="Gotham"/>
              </a:rPr>
              <a:t>prijímať dotácie alebo subvencie,</a:t>
            </a:r>
          </a:p>
          <a:p>
            <a:pPr marL="566737" indent="-457200" algn="just">
              <a:buAutoNum type="alphaLcParenR"/>
            </a:pPr>
            <a:r>
              <a:rPr lang="sk-SK" sz="2000" dirty="0">
                <a:latin typeface="Gotham"/>
              </a:rPr>
              <a:t>prijímať pomoc a podporu poskytovanú z fondov Európskej únie,</a:t>
            </a:r>
          </a:p>
          <a:p>
            <a:pPr marL="566737" indent="-457200" algn="just">
              <a:buAutoNum type="alphaLcParenR"/>
            </a:pPr>
            <a:r>
              <a:rPr lang="sk-SK" sz="2000" dirty="0">
                <a:latin typeface="Gotham"/>
              </a:rPr>
              <a:t>účasti vo verejnom obstarávaní,</a:t>
            </a:r>
          </a:p>
          <a:p>
            <a:pPr marL="109537" indent="0" algn="just">
              <a:buNone/>
            </a:pPr>
            <a:r>
              <a:rPr lang="sk-SK" sz="2000" b="1" dirty="0">
                <a:solidFill>
                  <a:srgbClr val="FF0000"/>
                </a:solidFill>
                <a:latin typeface="Gotham"/>
              </a:rPr>
              <a:t>Podmienka nie relevantná pre obce.</a:t>
            </a:r>
          </a:p>
          <a:p>
            <a:pPr marL="109537" indent="0" algn="just">
              <a:buNone/>
            </a:pPr>
            <a:endParaRPr lang="sk-SK" sz="2000" b="1" dirty="0">
              <a:solidFill>
                <a:srgbClr val="FF0000"/>
              </a:solidFill>
              <a:latin typeface="Gotham"/>
            </a:endParaRPr>
          </a:p>
          <a:p>
            <a:pPr marL="109537" indent="0">
              <a:buNone/>
            </a:pPr>
            <a:r>
              <a:rPr lang="sk-SK" sz="2000" b="1" dirty="0"/>
              <a:t>Forma preukázania:</a:t>
            </a:r>
          </a:p>
          <a:p>
            <a:pPr marL="109537" indent="0">
              <a:buNone/>
            </a:pPr>
            <a:r>
              <a:rPr lang="sk-SK" sz="2000" dirty="0"/>
              <a:t>Nevyžaduje sa.</a:t>
            </a:r>
          </a:p>
          <a:p>
            <a:pPr marL="109537" indent="0">
              <a:buNone/>
            </a:pPr>
            <a:endParaRPr lang="sk-SK" sz="2000" dirty="0"/>
          </a:p>
          <a:p>
            <a:pPr marL="109537" indent="0">
              <a:buNone/>
            </a:pPr>
            <a:r>
              <a:rPr lang="sk-SK" sz="2000" b="1" dirty="0"/>
              <a:t>Forma preukázania:</a:t>
            </a:r>
          </a:p>
          <a:p>
            <a:pPr marL="109537" indent="0">
              <a:buNone/>
            </a:pPr>
            <a:r>
              <a:rPr lang="sk-SK" sz="2000" dirty="0"/>
              <a:t>MAS overí splnenie podmienky bez súčinnosti užívateľa, prostredníctvom informácií dostupných na: </a:t>
            </a:r>
            <a:r>
              <a:rPr lang="sk-SK" sz="2000" u="sng" dirty="0">
                <a:hlinkClick r:id="rId2"/>
              </a:rPr>
              <a:t>https://esluzby.genpro.gov.sk/zoznam-odsudenych-pravnickych-osob</a:t>
            </a:r>
            <a:r>
              <a:rPr lang="sk-SK" sz="2000" dirty="0"/>
              <a:t>.</a:t>
            </a:r>
          </a:p>
        </p:txBody>
      </p:sp>
    </p:spTree>
    <p:extLst>
      <p:ext uri="{BB962C8B-B14F-4D97-AF65-F5344CB8AC3E}">
        <p14:creationId xmlns:p14="http://schemas.microsoft.com/office/powerpoint/2010/main" val="34746858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Zvýšiť mieru pripravenosti projektu na okamžitú realizáciu, zrýchliť proces následnej implementácie, zdroj pre exaktné vyčíslenie výšky oprávnených výdavkov a príspevku.</a:t>
            </a:r>
          </a:p>
          <a:p>
            <a:pPr marL="109537" indent="0" algn="just">
              <a:buNone/>
            </a:pPr>
            <a:r>
              <a:rPr lang="sk-SK" sz="2000" b="1" dirty="0">
                <a:solidFill>
                  <a:srgbClr val="FF0000"/>
                </a:solidFill>
                <a:latin typeface="Gotham"/>
              </a:rPr>
              <a:t>Podmienka relevantná pre všetkých užívateľov.</a:t>
            </a:r>
          </a:p>
          <a:p>
            <a:pPr marL="109537" indent="0" algn="just">
              <a:buNone/>
            </a:pPr>
            <a:endParaRPr lang="sk-SK" sz="2000" dirty="0">
              <a:latin typeface="Gotham"/>
            </a:endParaRPr>
          </a:p>
          <a:p>
            <a:pPr marL="109537" indent="0" algn="just">
              <a:buNone/>
            </a:pPr>
            <a:r>
              <a:rPr lang="sk-SK" sz="2000" dirty="0">
                <a:latin typeface="Gotham"/>
              </a:rPr>
              <a:t>Žiadateľ je povinný najneskôr ku dňu predloženia </a:t>
            </a:r>
            <a:r>
              <a:rPr lang="sk-SK" sz="2000" dirty="0" err="1">
                <a:latin typeface="Gotham"/>
              </a:rPr>
              <a:t>ŽoPr</a:t>
            </a:r>
            <a:r>
              <a:rPr lang="sk-SK" sz="2000" dirty="0">
                <a:latin typeface="Gotham"/>
              </a:rPr>
              <a:t> vyhlásiť verejné obstarávanie súvisiace s predmetom projektu (pre zákazky, na ktoré sa zákon o VO nevzťahuje platí táto podmienka rovnako).</a:t>
            </a:r>
          </a:p>
          <a:p>
            <a:pPr marL="109537" indent="0" algn="just">
              <a:buNone/>
            </a:pPr>
            <a:endParaRPr lang="sk-SK" sz="2000" dirty="0">
              <a:latin typeface="Gotham"/>
            </a:endParaRPr>
          </a:p>
          <a:p>
            <a:pPr marL="109537" indent="0" algn="just">
              <a:buNone/>
            </a:pPr>
            <a:r>
              <a:rPr lang="sk-SK" sz="2000" dirty="0">
                <a:latin typeface="Gotham"/>
              </a:rPr>
              <a:t>Žiadateľ je povinný realizovať verejné obstarávanie/obstarávanie v súlade so zákonom o verejnom obstarávaní a usmerneniami RO k procesom verejného obstarávania.</a:t>
            </a:r>
          </a:p>
        </p:txBody>
      </p:sp>
    </p:spTree>
    <p:extLst>
      <p:ext uri="{BB962C8B-B14F-4D97-AF65-F5344CB8AC3E}">
        <p14:creationId xmlns:p14="http://schemas.microsoft.com/office/powerpoint/2010/main" val="5720902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Verejné obstarávanie sa považuje za vyhlásené dňom uverejnenia oznámenia o vyhlásení verejného obstarávania alebo iného obdobného dokumentu, ktorým sa verejné obstarávanie vyhlasuje, spôsobom stanoveným zákonom o verejnom obstarávaní alebo v usmernení RO – najmä vyhlásenie výzvy na predkladanie ponúk.</a:t>
            </a:r>
          </a:p>
          <a:p>
            <a:pPr marL="109537" indent="0">
              <a:buNone/>
            </a:pPr>
            <a:endParaRPr lang="sk-SK" sz="2000" b="1" dirty="0"/>
          </a:p>
          <a:p>
            <a:pPr marL="109537" indent="0">
              <a:buNone/>
            </a:pPr>
            <a:r>
              <a:rPr lang="sk-SK" sz="2000" dirty="0"/>
              <a:t>Usmernenie RO k procesom verejného obstarávania: </a:t>
            </a:r>
            <a:r>
              <a:rPr lang="sk-SK" sz="2000" u="sng" dirty="0">
                <a:hlinkClick r:id="rId2"/>
              </a:rPr>
              <a:t>http://www.mpsr.sk/index.php?navID=1121&amp;navID2=1121&amp;sID=67&amp;id=10956</a:t>
            </a:r>
            <a:r>
              <a:rPr lang="sk-SK" sz="2000" dirty="0"/>
              <a:t>.</a:t>
            </a:r>
          </a:p>
          <a:p>
            <a:pPr marL="109537" indent="0">
              <a:buNone/>
            </a:pPr>
            <a:endParaRPr lang="sk-SK" sz="2000" b="1" dirty="0"/>
          </a:p>
          <a:p>
            <a:pPr marL="109537" indent="0">
              <a:buNone/>
            </a:pPr>
            <a:r>
              <a:rPr lang="sk-SK" sz="2000" b="1" dirty="0"/>
              <a:t>Forma preukázania:</a:t>
            </a:r>
          </a:p>
          <a:p>
            <a:pPr marL="109537" indent="0">
              <a:buNone/>
            </a:pPr>
            <a:r>
              <a:rPr lang="sk-SK" sz="2000" dirty="0"/>
              <a:t>Informácie uvedené v </a:t>
            </a:r>
            <a:r>
              <a:rPr lang="sk-SK" sz="2000" dirty="0" err="1"/>
              <a:t>ŽoPr</a:t>
            </a:r>
            <a:r>
              <a:rPr lang="sk-SK" sz="2000" dirty="0"/>
              <a:t>.</a:t>
            </a:r>
          </a:p>
          <a:p>
            <a:pPr marL="109537" indent="0">
              <a:buNone/>
            </a:pPr>
            <a:r>
              <a:rPr lang="sk-SK" sz="2000" dirty="0"/>
              <a:t>Žiadateľ v rámci žiadosti o príspevok definuje typ verejného obstarávania, dátum jeho vyhlásenia a odkaz na webové sídlo, kde sa nachádza oznámenie, alebo iný obdobný dokument preukazujúci vyhlásené verejné obstarávanie/obstarávanie.</a:t>
            </a:r>
          </a:p>
        </p:txBody>
      </p:sp>
    </p:spTree>
    <p:extLst>
      <p:ext uri="{BB962C8B-B14F-4D97-AF65-F5344CB8AC3E}">
        <p14:creationId xmlns:p14="http://schemas.microsoft.com/office/powerpoint/2010/main" val="3454317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r>
              <a:rPr lang="sk-SK" sz="2000" dirty="0"/>
              <a:t>MAS overí podmienku na základe informácií uvedených vo formulári </a:t>
            </a:r>
            <a:r>
              <a:rPr lang="sk-SK" sz="2000" dirty="0" err="1"/>
              <a:t>ŽoPr</a:t>
            </a:r>
            <a:r>
              <a:rPr lang="sk-SK" sz="2000" dirty="0"/>
              <a:t>.</a:t>
            </a:r>
          </a:p>
          <a:p>
            <a:pPr marL="109537" indent="0">
              <a:buNone/>
            </a:pPr>
            <a:endParaRPr lang="sk-SK" sz="2000" dirty="0"/>
          </a:p>
          <a:p>
            <a:pPr marL="109537" indent="0">
              <a:buNone/>
            </a:pPr>
            <a:r>
              <a:rPr lang="sk-SK" sz="2000" dirty="0"/>
              <a:t>Kontrola postupov verejného obstarávania/obstarávanie v súlade so zákonom o verejnom obstarávaní a usmerneniami RO bude vykonaná po nadobudnutí účinnosti zmluvy o príspevku uzatvorenej s úspešným uchádzačom.</a:t>
            </a:r>
          </a:p>
          <a:p>
            <a:pPr marL="109537" indent="0">
              <a:buNone/>
            </a:pPr>
            <a:endParaRPr lang="sk-SK" sz="2000" dirty="0"/>
          </a:p>
          <a:p>
            <a:pPr marL="109537" indent="0">
              <a:buNone/>
            </a:pPr>
            <a:r>
              <a:rPr lang="sk-SK" sz="2000" dirty="0"/>
              <a:t>Užívateľ je oprávnený odložiť účinnosť zmluvy s dodávateľom.</a:t>
            </a:r>
          </a:p>
        </p:txBody>
      </p:sp>
    </p:spTree>
    <p:extLst>
      <p:ext uri="{BB962C8B-B14F-4D97-AF65-F5344CB8AC3E}">
        <p14:creationId xmlns:p14="http://schemas.microsoft.com/office/powerpoint/2010/main" val="211161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908720"/>
            <a:ext cx="8229600" cy="5665118"/>
          </a:xfrm>
        </p:spPr>
        <p:txBody>
          <a:bodyPr/>
          <a:lstStyle/>
          <a:p>
            <a:pPr algn="just"/>
            <a:r>
              <a:rPr lang="sk-SK" sz="2000" b="1" dirty="0"/>
              <a:t>Zmena výzvy:</a:t>
            </a:r>
          </a:p>
          <a:p>
            <a:pPr marL="109537" indent="0" algn="just">
              <a:buNone/>
            </a:pPr>
            <a:r>
              <a:rPr lang="sk-SK" sz="2000" dirty="0"/>
              <a:t>MAS je povinná zmenu výzvy postúpiť na RO pre IROP na odsúhlasenie.</a:t>
            </a:r>
          </a:p>
          <a:p>
            <a:pPr marL="109537" indent="0" algn="just">
              <a:buNone/>
            </a:pPr>
            <a:r>
              <a:rPr lang="sk-SK" sz="2000" dirty="0"/>
              <a:t>Zmena výzvy musí byť odôvodnená.</a:t>
            </a:r>
          </a:p>
          <a:p>
            <a:pPr marL="109537" indent="0" algn="just">
              <a:buNone/>
            </a:pPr>
            <a:r>
              <a:rPr lang="sk-SK" sz="2000" dirty="0"/>
              <a:t>Zmeny </a:t>
            </a:r>
            <a:r>
              <a:rPr lang="sk-SK" sz="2000" b="1" dirty="0"/>
              <a:t>nie je </a:t>
            </a:r>
            <a:r>
              <a:rPr lang="sk-SK" sz="2000" dirty="0"/>
              <a:t>možné vykonať v nasledovných častiach:</a:t>
            </a:r>
          </a:p>
          <a:p>
            <a:pPr marL="623887" indent="-514350" algn="just">
              <a:buAutoNum type="alphaLcParenR"/>
            </a:pPr>
            <a:r>
              <a:rPr lang="sk-SK" sz="2000" dirty="0"/>
              <a:t>Oprávnenosť </a:t>
            </a:r>
            <a:r>
              <a:rPr lang="sk-SK" sz="2000" dirty="0" err="1"/>
              <a:t>ReS</a:t>
            </a:r>
            <a:endParaRPr lang="sk-SK" sz="2000" dirty="0"/>
          </a:p>
          <a:p>
            <a:pPr marL="623887" indent="-514350" algn="just">
              <a:buAutoNum type="alphaLcParenR"/>
            </a:pPr>
            <a:r>
              <a:rPr lang="sk-SK" sz="2000" dirty="0"/>
              <a:t>Oprávnenosť aktivít</a:t>
            </a:r>
          </a:p>
          <a:p>
            <a:pPr marL="623887" indent="-514350" algn="just">
              <a:buAutoNum type="alphaLcParenR"/>
            </a:pPr>
            <a:r>
              <a:rPr lang="sk-SK" sz="2000" dirty="0"/>
              <a:t>Oprávnenosť miesta realizácie</a:t>
            </a:r>
          </a:p>
          <a:p>
            <a:pPr marL="623887" indent="-514350" algn="just">
              <a:buAutoNum type="alphaLcParenR"/>
            </a:pPr>
            <a:r>
              <a:rPr lang="sk-SK" sz="2000" dirty="0"/>
              <a:t>Spôsob financovania</a:t>
            </a:r>
          </a:p>
          <a:p>
            <a:pPr marL="623887" indent="-514350" algn="just">
              <a:buAutoNum type="alphaLcParenR"/>
            </a:pPr>
            <a:r>
              <a:rPr lang="sk-SK" sz="2000" dirty="0"/>
              <a:t>Kritériá na výber projektov</a:t>
            </a:r>
          </a:p>
          <a:p>
            <a:pPr marL="623887" indent="-514350" algn="just">
              <a:buAutoNum type="alphaLcParenR"/>
            </a:pPr>
            <a:r>
              <a:rPr lang="sk-SK" sz="2000" dirty="0"/>
              <a:t>Podmienky uvedené v Koncepte implementácie stratégie</a:t>
            </a:r>
          </a:p>
          <a:p>
            <a:pPr algn="just"/>
            <a:r>
              <a:rPr lang="sk-SK" sz="2000" b="1" dirty="0"/>
              <a:t>Zrušenie výzvy:</a:t>
            </a:r>
          </a:p>
          <a:p>
            <a:pPr marL="109537" indent="0" algn="just">
              <a:buNone/>
            </a:pPr>
            <a:r>
              <a:rPr lang="sk-SK" sz="2000" dirty="0"/>
              <a:t>MAS je povinná zrušenie výzvy postúpiť na RO pre IROP na odsúhlasenie.</a:t>
            </a:r>
          </a:p>
          <a:p>
            <a:pPr marL="109537" indent="0" algn="just">
              <a:buNone/>
            </a:pPr>
            <a:r>
              <a:rPr lang="sk-SK" sz="2000" dirty="0"/>
              <a:t>Zrušenie výzvy musí byť odôvodnené. Zrušenie výzvy je možné, len ak je objektívne nemožné pristúpiť k schváleniu </a:t>
            </a:r>
            <a:r>
              <a:rPr lang="sk-SK" sz="2000" dirty="0" err="1"/>
              <a:t>ŽoPr</a:t>
            </a:r>
            <a:r>
              <a:rPr lang="sk-SK" sz="2000" dirty="0"/>
              <a:t> a následnému financovaniu projektov užívateľov alebo ak k dôjde k podstatnej zmene podmienok poskytnutia príspevku.</a:t>
            </a:r>
          </a:p>
          <a:p>
            <a:pPr marL="109537" indent="0">
              <a:buNone/>
            </a:pPr>
            <a:endParaRPr lang="sk-SK" dirty="0"/>
          </a:p>
        </p:txBody>
      </p:sp>
    </p:spTree>
    <p:extLst>
      <p:ext uri="{BB962C8B-B14F-4D97-AF65-F5344CB8AC3E}">
        <p14:creationId xmlns:p14="http://schemas.microsoft.com/office/powerpoint/2010/main" val="1088963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20 </a:t>
            </a:r>
            <a:r>
              <a:rPr lang="pl-PL" sz="2400" dirty="0"/>
              <a:t>Časová oprávnenosť realizácie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Zrýchliť proces implementácie projektu, rýchlejšie dosiahnutia cieľov stratégie CLLD.</a:t>
            </a:r>
          </a:p>
          <a:p>
            <a:pPr marL="109537" indent="0" algn="just">
              <a:buNone/>
            </a:pPr>
            <a:r>
              <a:rPr lang="sk-SK" sz="2000" b="1" dirty="0">
                <a:solidFill>
                  <a:srgbClr val="FF0000"/>
                </a:solidFill>
                <a:latin typeface="Gotham"/>
              </a:rPr>
              <a:t>Podmienka relevantná pre všetkých užívateľov.</a:t>
            </a:r>
          </a:p>
          <a:p>
            <a:pPr marL="109537" indent="0" algn="just">
              <a:buNone/>
            </a:pPr>
            <a:endParaRPr lang="sk-SK" sz="2000" dirty="0">
              <a:latin typeface="Gotham"/>
            </a:endParaRPr>
          </a:p>
          <a:p>
            <a:pPr marL="109537" indent="0" algn="just">
              <a:buNone/>
            </a:pPr>
            <a:r>
              <a:rPr lang="sk-SK" sz="2000" dirty="0">
                <a:latin typeface="Gotham"/>
              </a:rPr>
              <a:t>Užívateľ je povinný ukončiť práce na projekte do 9 mesiacov od nadobudnutia účinnosti zmluvy o poskytnutí príspevku.</a:t>
            </a:r>
          </a:p>
          <a:p>
            <a:pPr marL="109537" indent="0" algn="just">
              <a:buNone/>
            </a:pPr>
            <a:endParaRPr lang="sk-SK" sz="2000" dirty="0">
              <a:latin typeface="Gotham"/>
            </a:endParaRPr>
          </a:p>
          <a:p>
            <a:pPr marL="109537" indent="0" algn="just">
              <a:buNone/>
            </a:pPr>
            <a:r>
              <a:rPr lang="sk-SK" sz="2000" b="1" dirty="0">
                <a:latin typeface="Gotham"/>
              </a:rPr>
              <a:t>Forma preukázania:</a:t>
            </a:r>
          </a:p>
          <a:p>
            <a:pPr marL="109537" indent="0" algn="just">
              <a:buNone/>
            </a:pPr>
            <a:r>
              <a:rPr lang="sk-SK" sz="2000" dirty="0">
                <a:latin typeface="Gotham"/>
              </a:rPr>
              <a:t>Informácie uvedené v žiadosti o príspevok. Žiadateľ v časti 10 Formulára </a:t>
            </a:r>
            <a:r>
              <a:rPr lang="sk-SK" sz="2000" dirty="0" err="1">
                <a:latin typeface="Gotham"/>
              </a:rPr>
              <a:t>ŽoPr</a:t>
            </a:r>
            <a:r>
              <a:rPr lang="sk-SK" sz="2000" dirty="0">
                <a:latin typeface="Gotham"/>
              </a:rPr>
              <a:t> čestne vyhlási, že ukončí práce na projekte do 9 mesiacov od nadobudnutia účinnosti zmluvy o príspevku.</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MAS overí znenie čestného vyhlásenia, ktoré tvorí súčasť formulára </a:t>
            </a:r>
            <a:r>
              <a:rPr lang="sk-SK" sz="2000" dirty="0" err="1">
                <a:latin typeface="Gotham"/>
              </a:rPr>
              <a:t>ŽoPr</a:t>
            </a:r>
            <a:r>
              <a:rPr lang="sk-SK" sz="2000" dirty="0">
                <a:latin typeface="Gotham"/>
              </a:rPr>
              <a:t>.</a:t>
            </a:r>
          </a:p>
          <a:p>
            <a:pPr marL="109537" indent="0">
              <a:buNone/>
            </a:pPr>
            <a:endParaRPr lang="sk-SK" sz="2000" dirty="0"/>
          </a:p>
        </p:txBody>
      </p:sp>
    </p:spTree>
    <p:extLst>
      <p:ext uri="{BB962C8B-B14F-4D97-AF65-F5344CB8AC3E}">
        <p14:creationId xmlns:p14="http://schemas.microsoft.com/office/powerpoint/2010/main" val="26133472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20 </a:t>
            </a:r>
            <a:r>
              <a:rPr lang="pl-PL" sz="2400" dirty="0"/>
              <a:t>Časová oprávnenosť realizácie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Zmluva o príspevku:</a:t>
            </a:r>
          </a:p>
          <a:p>
            <a:pPr marL="109537" indent="0" algn="just">
              <a:buNone/>
            </a:pPr>
            <a:r>
              <a:rPr lang="sk-SK" sz="2000" dirty="0">
                <a:latin typeface="Gotham"/>
              </a:rPr>
              <a:t>Podľa zmluvy o príspevku sa do lehoty na realizáciu projektu (do lehoty 9 mesiacov) nezapočítava lehota tzv. okolnosti vylučujúcej zodpovednosť, t.j. lehota počas ktorej z objektívnych dôvodov nemohol užívateľ realizovať projekt.</a:t>
            </a:r>
          </a:p>
          <a:p>
            <a:pPr marL="109537" indent="0" algn="just">
              <a:buNone/>
            </a:pPr>
            <a:endParaRPr lang="sk-SK" sz="2000" dirty="0">
              <a:latin typeface="Gotham"/>
            </a:endParaRPr>
          </a:p>
          <a:p>
            <a:pPr marL="109537" indent="0" algn="just">
              <a:buNone/>
            </a:pPr>
            <a:r>
              <a:rPr lang="sk-SK" sz="2000" dirty="0">
                <a:latin typeface="Gotham"/>
              </a:rPr>
              <a:t>Takým dôvodom môže byť napríklad prieťahy pri kontrole VO, resp. iné prekročenia termínov, ktoré blokujú užívateľa v možnosti realizácie projektu, alebo ho v zmysle zmluvy oprávňujú na pozastavenie realizácie projektu.</a:t>
            </a:r>
          </a:p>
          <a:p>
            <a:pPr marL="109537" indent="0">
              <a:buNone/>
            </a:pPr>
            <a:endParaRPr lang="sk-SK" sz="2000" dirty="0"/>
          </a:p>
        </p:txBody>
      </p:sp>
    </p:spTree>
    <p:extLst>
      <p:ext uri="{BB962C8B-B14F-4D97-AF65-F5344CB8AC3E}">
        <p14:creationId xmlns:p14="http://schemas.microsoft.com/office/powerpoint/2010/main" val="846809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000" dirty="0"/>
              <a:t>Blok </a:t>
            </a:r>
            <a:r>
              <a:rPr lang="sk-SK" sz="2000" dirty="0" err="1"/>
              <a:t>II</a:t>
            </a:r>
            <a:r>
              <a:rPr lang="sk-SK" sz="2000" dirty="0"/>
              <a:t> - Podmienky poskytnutia príspevku III.</a:t>
            </a:r>
            <a:endParaRPr lang="sk-SK" sz="1200" dirty="0"/>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258860400"/>
              </p:ext>
            </p:extLst>
          </p:nvPr>
        </p:nvGraphicFramePr>
        <p:xfrm>
          <a:off x="467544" y="1178496"/>
          <a:ext cx="7992888" cy="3851431"/>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122031">
                <a:tc>
                  <a:txBody>
                    <a:bodyPr/>
                    <a:lstStyle/>
                    <a:p>
                      <a:pPr algn="just">
                        <a:lnSpc>
                          <a:spcPct val="115000"/>
                        </a:lnSpc>
                        <a:spcAft>
                          <a:spcPts val="1000"/>
                        </a:spcAft>
                      </a:pPr>
                      <a:r>
                        <a:rPr lang="sk-SK" sz="700" dirty="0">
                          <a:effectLst/>
                        </a:rPr>
                        <a:t>Podmienka poskytnutia príspevku:</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tc>
                <a:extLst>
                  <a:ext uri="{0D108BD9-81ED-4DB2-BD59-A6C34878D82A}">
                    <a16:rowId xmlns:a16="http://schemas.microsoft.com/office/drawing/2014/main" val="1633646440"/>
                  </a:ext>
                </a:extLst>
              </a:tr>
              <a:tr h="493589">
                <a:tc>
                  <a:txBody>
                    <a:bodyPr/>
                    <a:lstStyle/>
                    <a:p>
                      <a:pPr marL="342900" lvl="0" indent="-342900" algn="just">
                        <a:lnSpc>
                          <a:spcPct val="115000"/>
                        </a:lnSpc>
                        <a:spcAft>
                          <a:spcPts val="0"/>
                        </a:spcAft>
                        <a:buFont typeface="+mj-lt"/>
                        <a:buAutoNum type="arabicPeriod" startAt="9"/>
                      </a:pPr>
                      <a:r>
                        <a:rPr lang="sk-SK" sz="1500" dirty="0">
                          <a:effectLst/>
                        </a:rPr>
                        <a:t>Podmienka, že žiadateľ nezačal práce na projekte pred nadobudnutím účinnosti zmluvy o príspevku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56556148"/>
                  </a:ext>
                </a:extLst>
              </a:tr>
              <a:tr h="509143">
                <a:tc>
                  <a:txBody>
                    <a:bodyPr/>
                    <a:lstStyle/>
                    <a:p>
                      <a:pPr marL="342900" lvl="0" indent="-342900" algn="l">
                        <a:lnSpc>
                          <a:spcPct val="115000"/>
                        </a:lnSpc>
                        <a:spcAft>
                          <a:spcPts val="0"/>
                        </a:spcAft>
                        <a:buFont typeface="+mj-lt"/>
                        <a:buAutoNum type="arabicPeriod" startAt="10"/>
                      </a:pPr>
                      <a:r>
                        <a:rPr lang="sk-SK" sz="1500" dirty="0">
                          <a:effectLst/>
                        </a:rPr>
                        <a:t>Podmienka, že projekt je realizovaný na území MAS</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9022734"/>
                  </a:ext>
                </a:extLst>
              </a:tr>
              <a:tr h="318098">
                <a:tc>
                  <a:txBody>
                    <a:bodyPr/>
                    <a:lstStyle/>
                    <a:p>
                      <a:pPr marL="342900" lvl="0" indent="-342900" algn="l">
                        <a:lnSpc>
                          <a:spcPct val="115000"/>
                        </a:lnSpc>
                        <a:spcAft>
                          <a:spcPts val="0"/>
                        </a:spcAft>
                        <a:buFont typeface="+mj-lt"/>
                        <a:buAutoNum type="arabicPeriod" startAt="14"/>
                      </a:pPr>
                      <a:r>
                        <a:rPr lang="sk-SK" sz="1500" dirty="0">
                          <a:effectLst/>
                        </a:rPr>
                        <a:t>Podmienky vyplývajúce zo schémy pomoci</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359219966"/>
                  </a:ext>
                </a:extLst>
              </a:tr>
              <a:tr h="41616">
                <a:tc>
                  <a:txBody>
                    <a:bodyPr/>
                    <a:lstStyle/>
                    <a:p>
                      <a:pPr marL="342900" lvl="0" indent="-342900" algn="just">
                        <a:lnSpc>
                          <a:spcPct val="115000"/>
                        </a:lnSpc>
                        <a:spcAft>
                          <a:spcPts val="0"/>
                        </a:spcAft>
                        <a:buFont typeface="+mj-lt"/>
                        <a:buAutoNum type="arabicPeriod" startAt="15"/>
                      </a:pPr>
                      <a:r>
                        <a:rPr lang="sk-SK" sz="1500" dirty="0">
                          <a:effectLst/>
                        </a:rPr>
                        <a:t>Podmienka neporušenia zákazu nelegálnej práce a nelegálneho zamestnávania štátneho príslušníka tretej krajiny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525821491"/>
                  </a:ext>
                </a:extLst>
              </a:tr>
              <a:tr h="180545">
                <a:tc>
                  <a:txBody>
                    <a:bodyPr/>
                    <a:lstStyle/>
                    <a:p>
                      <a:pPr marL="342900" lvl="0" indent="-342900" algn="l">
                        <a:lnSpc>
                          <a:spcPct val="115000"/>
                        </a:lnSpc>
                        <a:spcAft>
                          <a:spcPts val="0"/>
                        </a:spcAft>
                        <a:buFont typeface="+mj-lt"/>
                        <a:buAutoNum type="arabicPeriod" startAt="17"/>
                      </a:pPr>
                      <a:r>
                        <a:rPr lang="sk-SK" sz="1500" dirty="0">
                          <a:effectLst/>
                        </a:rPr>
                        <a:t>Podmienka mať povolenia na realizáciu aktivít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509441399"/>
                  </a:ext>
                </a:extLst>
              </a:tr>
              <a:tr h="222324">
                <a:tc>
                  <a:txBody>
                    <a:bodyPr/>
                    <a:lstStyle/>
                    <a:p>
                      <a:pPr marL="342900" lvl="0" indent="-342900" algn="l">
                        <a:lnSpc>
                          <a:spcPct val="115000"/>
                        </a:lnSpc>
                        <a:spcAft>
                          <a:spcPts val="0"/>
                        </a:spcAft>
                        <a:buFont typeface="+mj-lt"/>
                        <a:buAutoNum type="arabicPeriod" startAt="18"/>
                      </a:pPr>
                      <a:r>
                        <a:rPr lang="sk-SK" sz="1500" dirty="0">
                          <a:effectLst/>
                        </a:rPr>
                        <a:t>Podmienka mať vysporiadané majetkovo-právne vzťahy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4268721060"/>
                  </a:ext>
                </a:extLst>
              </a:tr>
              <a:tr h="264103">
                <a:tc>
                  <a:txBody>
                    <a:bodyPr/>
                    <a:lstStyle/>
                    <a:p>
                      <a:pPr marL="342900" lvl="0" indent="-342900" algn="l">
                        <a:lnSpc>
                          <a:spcPct val="115000"/>
                        </a:lnSpc>
                        <a:spcAft>
                          <a:spcPts val="0"/>
                        </a:spcAft>
                        <a:buFont typeface="+mj-lt"/>
                        <a:buAutoNum type="arabicPeriod" startAt="19"/>
                      </a:pPr>
                      <a:r>
                        <a:rPr lang="sk-SK" sz="1500" dirty="0">
                          <a:effectLst/>
                        </a:rPr>
                        <a:t>Maximálna a minimálna výška príspevku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724724473"/>
                  </a:ext>
                </a:extLst>
              </a:tr>
              <a:tr h="288032">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22"/>
                        <a:tabLst/>
                        <a:defRPr/>
                      </a:pPr>
                      <a:r>
                        <a:rPr lang="sk-SK" sz="1500" dirty="0">
                          <a:effectLst/>
                        </a:rPr>
                        <a:t>Súlad s požiadavkami v oblasti dopadu projektu na územia sústavy NATURA 2000</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932095328"/>
                  </a:ext>
                </a:extLst>
              </a:tr>
              <a:tr h="772033">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23"/>
                        <a:tabLst/>
                        <a:defRPr/>
                      </a:pPr>
                      <a:r>
                        <a:rPr lang="sk-SK" sz="1500" dirty="0">
                          <a:effectLst/>
                        </a:rPr>
                        <a:t>Súlad s požiadavkami v oblasti posudzovania vplyvov na životné prostredie</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927331648"/>
                  </a:ext>
                </a:extLst>
              </a:tr>
            </a:tbl>
          </a:graphicData>
        </a:graphic>
      </p:graphicFrame>
    </p:spTree>
    <p:extLst>
      <p:ext uri="{BB962C8B-B14F-4D97-AF65-F5344CB8AC3E}">
        <p14:creationId xmlns:p14="http://schemas.microsoft.com/office/powerpoint/2010/main" val="243810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9 </a:t>
            </a:r>
            <a:r>
              <a:rPr lang="pl-PL" sz="2400" dirty="0"/>
              <a:t>Podmienka, že žiadateľ nezačal práce na projekte pred nadobudnutím účinnosti zmluvy o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Eliminácia predkladania zrealizovaných projektov, resp. projektov, ktorých realizácia by prebehla aj bez poskytnutia príspevku.</a:t>
            </a:r>
          </a:p>
          <a:p>
            <a:pPr marL="109537" indent="0" algn="just">
              <a:buNone/>
            </a:pPr>
            <a:r>
              <a:rPr lang="sk-SK" sz="2000" b="1" dirty="0">
                <a:solidFill>
                  <a:srgbClr val="FF0000"/>
                </a:solidFill>
                <a:latin typeface="Gotham"/>
              </a:rPr>
              <a:t>Podmienka relevantná pre všetky typy výziev a pre všetkých žiadateľov. </a:t>
            </a:r>
            <a:endParaRPr lang="sk-SK" sz="2000" b="1" dirty="0">
              <a:latin typeface="Gotham"/>
            </a:endParaRPr>
          </a:p>
          <a:p>
            <a:pPr marL="109537" indent="0" algn="just">
              <a:buNone/>
            </a:pPr>
            <a:endParaRPr lang="sk-SK" sz="2000" dirty="0">
              <a:latin typeface="Gotham"/>
            </a:endParaRPr>
          </a:p>
          <a:p>
            <a:pPr marL="109537" indent="0" algn="just">
              <a:buNone/>
            </a:pPr>
            <a:r>
              <a:rPr lang="sk-SK" sz="2000" dirty="0">
                <a:latin typeface="Gotham"/>
              </a:rPr>
              <a:t>Pod začatím prác sa rozumie:</a:t>
            </a:r>
          </a:p>
          <a:p>
            <a:pPr marL="109537" indent="0" algn="just">
              <a:buNone/>
            </a:pPr>
            <a:r>
              <a:rPr lang="sk-SK" sz="2000" dirty="0">
                <a:latin typeface="Gotham"/>
              </a:rPr>
              <a:t>-	začatie stavebných prác alebo</a:t>
            </a:r>
          </a:p>
          <a:p>
            <a:pPr marL="109537" indent="0" algn="just">
              <a:buNone/>
            </a:pPr>
            <a:r>
              <a:rPr lang="sk-SK" sz="2000" dirty="0">
                <a:latin typeface="Gotham"/>
              </a:rPr>
              <a:t>-	prvý právny záväzok objednať tovar alebo službu</a:t>
            </a:r>
          </a:p>
          <a:p>
            <a:pPr marL="109537" indent="0" algn="just">
              <a:buNone/>
            </a:pPr>
            <a:r>
              <a:rPr lang="sk-SK" sz="2000" dirty="0">
                <a:latin typeface="Gotham"/>
              </a:rPr>
              <a:t>Prípravné práce (pred realizáciou prác na projekte) ako napr. vypracovanie projektovej dokumentácie a úkony súvisiace so získavaním povolení a realizácia verejného obstarávania sa nepokladá za začatie prác.</a:t>
            </a:r>
          </a:p>
          <a:p>
            <a:pPr marL="109537" indent="0" algn="just">
              <a:buNone/>
            </a:pPr>
            <a:endParaRPr lang="sk-SK" sz="2000" b="1" dirty="0">
              <a:latin typeface="Gotham"/>
            </a:endParaRPr>
          </a:p>
          <a:p>
            <a:pPr marL="109537" indent="0" algn="just">
              <a:buNone/>
            </a:pPr>
            <a:r>
              <a:rPr lang="sk-SK" sz="2000" dirty="0">
                <a:latin typeface="Gotham"/>
              </a:rPr>
              <a:t>Zmluva o príspevku nadobúda účinnosť deň po dni jej zverejnenia v </a:t>
            </a:r>
            <a:r>
              <a:rPr lang="sk-SK" sz="2000" dirty="0" err="1">
                <a:latin typeface="Gotham"/>
              </a:rPr>
              <a:t>CRZ</a:t>
            </a:r>
            <a:r>
              <a:rPr lang="sk-SK" sz="2000" dirty="0">
                <a:latin typeface="Gotham"/>
              </a:rPr>
              <a:t> https://www.crz.gov.sk/, prípadne neskoršie, ak tak ustanoví zmluva.</a:t>
            </a:r>
            <a:endParaRPr lang="sk-SK" sz="2000" b="1" dirty="0">
              <a:latin typeface="Gotham"/>
            </a:endParaRPr>
          </a:p>
        </p:txBody>
      </p:sp>
    </p:spTree>
    <p:extLst>
      <p:ext uri="{BB962C8B-B14F-4D97-AF65-F5344CB8AC3E}">
        <p14:creationId xmlns:p14="http://schemas.microsoft.com/office/powerpoint/2010/main" val="1460248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9 </a:t>
            </a:r>
            <a:r>
              <a:rPr lang="pl-PL" sz="2400" dirty="0"/>
              <a:t>Podmienka, že žiadateľ nezačal práce na projekte pred nadobudnutím účinnosti zmluvy o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MAS odporúča žiadateľovi, aby:</a:t>
            </a:r>
          </a:p>
          <a:p>
            <a:pPr marL="566737" indent="-457200" algn="just">
              <a:buFont typeface="+mj-lt"/>
              <a:buAutoNum type="arabicPeriod"/>
            </a:pPr>
            <a:r>
              <a:rPr lang="sk-SK" sz="2000" dirty="0">
                <a:latin typeface="Gotham"/>
              </a:rPr>
              <a:t>odložil účinnosť zmluvy s dodávateľom tak, aby nevznikli pochybnosti o splnení podmienky, t.j. naviazal účinnosť zmluvy s dodávateľom na:</a:t>
            </a:r>
          </a:p>
          <a:p>
            <a:pPr marL="858837" lvl="1" indent="-457200" algn="just">
              <a:buFont typeface="+mj-lt"/>
              <a:buAutoNum type="alphaLcPeriod"/>
            </a:pPr>
            <a:r>
              <a:rPr lang="sk-SK" sz="1800" dirty="0">
                <a:solidFill>
                  <a:schemeClr val="tx1"/>
                </a:solidFill>
                <a:latin typeface="Gotham"/>
              </a:rPr>
              <a:t>nadobudnutie účinnosti zmluvy o príspevku,</a:t>
            </a:r>
          </a:p>
          <a:p>
            <a:pPr marL="858837" lvl="1" indent="-457200" algn="just">
              <a:buFont typeface="+mj-lt"/>
              <a:buAutoNum type="alphaLcPeriod"/>
            </a:pPr>
            <a:r>
              <a:rPr lang="sk-SK" sz="1800" dirty="0">
                <a:solidFill>
                  <a:schemeClr val="tx1"/>
                </a:solidFill>
                <a:latin typeface="Gotham"/>
              </a:rPr>
              <a:t>výsledok kontroly verejného obstarávania/obstarávania bez identifikácie nedostatkov vo verejnom obstarávaní/obstarávaní,</a:t>
            </a:r>
          </a:p>
          <a:p>
            <a:pPr marL="109537" indent="0" algn="just">
              <a:buNone/>
            </a:pPr>
            <a:r>
              <a:rPr lang="sk-SK" sz="2000" dirty="0">
                <a:latin typeface="Gotham"/>
              </a:rPr>
              <a:t>alebo</a:t>
            </a:r>
          </a:p>
          <a:p>
            <a:pPr marL="566737" indent="-457200" algn="just">
              <a:buFont typeface="+mj-lt"/>
              <a:buAutoNum type="arabicPeriod" startAt="2"/>
            </a:pPr>
            <a:r>
              <a:rPr lang="sk-SK" sz="2000" dirty="0">
                <a:latin typeface="Gotham"/>
              </a:rPr>
              <a:t>v zmluve s dodávateľom špecifikoval, že dodávateľ začne s realizáciou predmetu zmluvy až po vystavení písomnej objednávky žiadateľa, pričom žiadateľ túto vystaví až po nadobudnutí účinnosti zmluvy o príspevku.</a:t>
            </a:r>
          </a:p>
          <a:p>
            <a:pPr marL="109537" indent="0" algn="just">
              <a:buNone/>
            </a:pPr>
            <a:endParaRPr lang="sk-SK" sz="2000" b="1" dirty="0">
              <a:latin typeface="Gotham"/>
            </a:endParaRPr>
          </a:p>
          <a:p>
            <a:pPr marL="109537" indent="0" algn="just">
              <a:buNone/>
            </a:pPr>
            <a:r>
              <a:rPr lang="sk-SK" sz="2000" b="1" dirty="0">
                <a:latin typeface="Gotham"/>
              </a:rPr>
              <a:t>Forma preukázania a spôsob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(v časti 10 Formulára </a:t>
            </a:r>
            <a:r>
              <a:rPr lang="sk-SK" sz="2000" dirty="0" err="1">
                <a:latin typeface="Gotham"/>
              </a:rPr>
              <a:t>ŽoPr</a:t>
            </a:r>
            <a:r>
              <a:rPr lang="sk-SK" sz="2000" dirty="0">
                <a:latin typeface="Gotham"/>
              </a:rPr>
              <a:t> žiadateľ čestne vyhlási, že nezačne s prácami na projekte pred nadobudnutím účinnosti zmluvy o príspevku.</a:t>
            </a: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p:txBody>
      </p:sp>
    </p:spTree>
    <p:extLst>
      <p:ext uri="{BB962C8B-B14F-4D97-AF65-F5344CB8AC3E}">
        <p14:creationId xmlns:p14="http://schemas.microsoft.com/office/powerpoint/2010/main" val="899644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10 </a:t>
            </a:r>
            <a:r>
              <a:rPr lang="pl-PL" sz="2400" dirty="0"/>
              <a:t>Podmienka, že projekt je realizovaný na území MAS</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Obmedziť poskytovanie podpory výlučne na územie obcí spadajúcich do príslušnej MAS.</a:t>
            </a:r>
          </a:p>
          <a:p>
            <a:pPr marL="109537" indent="0" algn="just">
              <a:buNone/>
            </a:pPr>
            <a:r>
              <a:rPr lang="sk-SK" sz="2000" dirty="0">
                <a:latin typeface="Gotham"/>
              </a:rPr>
              <a:t>V prípade, že sa územie MAS nachádza sčasti na území tzv. MRR (všetky VÚC okrem BSK) a súčasne VRR (územie BSK), je potrebné, aby boli vyhlásené dve samostatné výzvy, zvlášť pre MRR a VRR (rôzna skladba zdrojov pri financovaní projektov MRR a VRR)</a:t>
            </a:r>
          </a:p>
          <a:p>
            <a:pPr marL="109537" indent="0" algn="just">
              <a:buNone/>
            </a:pPr>
            <a:r>
              <a:rPr lang="sk-SK" sz="2000" b="1" dirty="0">
                <a:solidFill>
                  <a:srgbClr val="FF0000"/>
                </a:solidFill>
                <a:latin typeface="Gotham"/>
              </a:rPr>
              <a:t>Podmienka relevantná pre všetky typy výziev a pre všetkých žiadateľov. </a:t>
            </a:r>
            <a:endParaRPr lang="sk-SK" sz="2000" b="1" dirty="0">
              <a:latin typeface="Gotham"/>
            </a:endParaRPr>
          </a:p>
          <a:p>
            <a:pPr marL="109537" indent="0" algn="just">
              <a:buNone/>
            </a:pPr>
            <a:endParaRPr lang="sk-SK" sz="2000" dirty="0">
              <a:latin typeface="Gotham"/>
            </a:endParaRPr>
          </a:p>
          <a:p>
            <a:pPr marL="109537" indent="0" algn="just">
              <a:buNone/>
            </a:pPr>
            <a:r>
              <a:rPr lang="sk-SK" sz="2000" b="1" dirty="0">
                <a:latin typeface="Gotham"/>
              </a:rPr>
              <a:t>Forma preukázania a spôsob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(v časti 3 Formulára </a:t>
            </a:r>
            <a:r>
              <a:rPr lang="sk-SK" sz="2000" dirty="0" err="1">
                <a:latin typeface="Gotham"/>
              </a:rPr>
              <a:t>ŽoPr</a:t>
            </a:r>
            <a:r>
              <a:rPr lang="sk-SK" sz="2000" dirty="0">
                <a:latin typeface="Gotham"/>
              </a:rPr>
              <a:t> žiadateľ identifikuje miesto realizácie projektu).</a:t>
            </a:r>
          </a:p>
        </p:txBody>
      </p:sp>
    </p:spTree>
    <p:extLst>
      <p:ext uri="{BB962C8B-B14F-4D97-AF65-F5344CB8AC3E}">
        <p14:creationId xmlns:p14="http://schemas.microsoft.com/office/powerpoint/2010/main" val="571467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Zabezpečenie súladu s nariadením DM pri </a:t>
            </a:r>
            <a:r>
              <a:rPr lang="sk-SK" sz="2000" dirty="0" err="1">
                <a:latin typeface="Gotham"/>
              </a:rPr>
              <a:t>ŽoPr</a:t>
            </a:r>
            <a:r>
              <a:rPr lang="sk-SK" sz="2000" dirty="0">
                <a:latin typeface="Gotham"/>
              </a:rPr>
              <a:t>, ktoré podliehajú podmienkam pre poskytovanie minimálnej pomoci.</a:t>
            </a:r>
          </a:p>
          <a:p>
            <a:pPr marL="109537" indent="0" algn="just">
              <a:buNone/>
            </a:pPr>
            <a:r>
              <a:rPr lang="sk-SK" sz="2000" b="1" dirty="0">
                <a:solidFill>
                  <a:srgbClr val="FF0000"/>
                </a:solidFill>
                <a:latin typeface="Gotham"/>
              </a:rPr>
              <a:t>Podmienka relevantná pre všetkých žiadateľov v rámci výzvy zameranej na aktivitu A1.</a:t>
            </a:r>
          </a:p>
          <a:p>
            <a:pPr marL="109537" indent="0" algn="just">
              <a:buNone/>
            </a:pPr>
            <a:r>
              <a:rPr lang="pl-PL" sz="2000" i="1" dirty="0">
                <a:latin typeface="Gotham"/>
              </a:rPr>
              <a:t>Schéma minimálnej pomoci na podporu mikro a malých podnikov </a:t>
            </a:r>
            <a:r>
              <a:rPr lang="sk-SK" sz="2000" dirty="0">
                <a:latin typeface="Gotham"/>
              </a:rPr>
              <a:t>je dostupná na webovom sídle </a:t>
            </a:r>
            <a:r>
              <a:rPr lang="sk-SK" sz="2000" dirty="0">
                <a:latin typeface="Gotham"/>
                <a:hlinkClick r:id="rId2"/>
              </a:rPr>
              <a:t>http://www.mpsr.sk/download.php?fID=16317</a:t>
            </a:r>
            <a:endParaRPr lang="sk-SK" sz="2000" dirty="0">
              <a:latin typeface="Gotham"/>
            </a:endParaRPr>
          </a:p>
          <a:p>
            <a:pPr marL="109537" indent="0" algn="just">
              <a:buNone/>
            </a:pPr>
            <a:endParaRPr lang="sk-SK" sz="2000" dirty="0">
              <a:latin typeface="Gotham"/>
            </a:endParaRPr>
          </a:p>
          <a:p>
            <a:pPr marL="109537" indent="0" algn="just">
              <a:buNone/>
            </a:pPr>
            <a:r>
              <a:rPr lang="sk-SK" sz="2000" dirty="0">
                <a:latin typeface="Gotham"/>
              </a:rPr>
              <a:t>Čl. E Schémy (Prijímatelia pomoci) -  žiadateľ nesmie byť podnik, ktorý: </a:t>
            </a:r>
          </a:p>
          <a:p>
            <a:pPr marL="566737" indent="-457200" algn="just">
              <a:buFont typeface="+mj-lt"/>
              <a:buAutoNum type="alphaLcParenR"/>
            </a:pPr>
            <a:r>
              <a:rPr lang="sk-SK" sz="2000" dirty="0">
                <a:latin typeface="Gotham"/>
              </a:rPr>
              <a:t>pôsobí v sektore rybolovu a </a:t>
            </a:r>
            <a:r>
              <a:rPr lang="sk-SK" sz="2000" dirty="0" err="1">
                <a:latin typeface="Gotham"/>
              </a:rPr>
              <a:t>akvakultúry</a:t>
            </a:r>
            <a:r>
              <a:rPr lang="sk-SK" sz="2000" dirty="0">
                <a:latin typeface="Gotham"/>
              </a:rPr>
              <a:t>, na ktoré sa vzťahuje Nariadenie EP a Rady (EÚ) č. 1379/2013 o spoločnej organizácii trhov s produktmi rybolovu a </a:t>
            </a:r>
            <a:r>
              <a:rPr lang="sk-SK" sz="2000" dirty="0" err="1">
                <a:latin typeface="Gotham"/>
              </a:rPr>
              <a:t>akvakultúry</a:t>
            </a:r>
            <a:r>
              <a:rPr lang="sk-SK" sz="2000" dirty="0">
                <a:latin typeface="Gotham"/>
              </a:rPr>
              <a:t>;</a:t>
            </a:r>
          </a:p>
          <a:p>
            <a:pPr marL="566737" indent="-457200" algn="just">
              <a:buFont typeface="+mj-lt"/>
              <a:buAutoNum type="alphaLcParenR"/>
            </a:pPr>
            <a:r>
              <a:rPr lang="sk-SK" sz="2000" dirty="0">
                <a:latin typeface="Gotham"/>
              </a:rPr>
              <a:t>pôsobí v oblasti prvovýroby poľnohospodárskych výrobkov;</a:t>
            </a:r>
          </a:p>
        </p:txBody>
      </p:sp>
    </p:spTree>
    <p:extLst>
      <p:ext uri="{BB962C8B-B14F-4D97-AF65-F5344CB8AC3E}">
        <p14:creationId xmlns:p14="http://schemas.microsoft.com/office/powerpoint/2010/main" val="275754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Čl. E Schémy (Prijímatelia pomoci) -  žiadateľ nesmie byť podnik, </a:t>
            </a:r>
          </a:p>
          <a:p>
            <a:pPr marL="566737" indent="-457200" algn="just">
              <a:buFont typeface="+mj-lt"/>
              <a:buAutoNum type="alphaLcParenR" startAt="3"/>
            </a:pPr>
            <a:r>
              <a:rPr lang="sk-SK" sz="2000" dirty="0">
                <a:latin typeface="Gotham"/>
              </a:rPr>
              <a:t>ktorý pôsobí v sektore spracovania a marketingu poľnohospodárskych produktov, v prípade ak je:</a:t>
            </a:r>
          </a:p>
          <a:p>
            <a:pPr lvl="2" algn="just">
              <a:buFont typeface="Arial" panose="020B0604020202020204" pitchFamily="34" charset="0"/>
              <a:buChar char="•"/>
            </a:pPr>
            <a:r>
              <a:rPr lang="sk-SK" sz="1800" dirty="0">
                <a:solidFill>
                  <a:schemeClr val="tx1"/>
                </a:solidFill>
                <a:latin typeface="Gotham"/>
              </a:rPr>
              <a:t>výška pomoci stanovená na základe ceny alebo množstva takýchto výrobkov kúpených od prvovýrobcov alebo výrobkov umiestnených na trh príslušným podnikom;</a:t>
            </a:r>
          </a:p>
          <a:p>
            <a:pPr lvl="2" algn="just">
              <a:buFont typeface="Arial" panose="020B0604020202020204" pitchFamily="34" charset="0"/>
              <a:buChar char="•"/>
            </a:pPr>
            <a:r>
              <a:rPr lang="sk-SK" sz="1800" dirty="0">
                <a:solidFill>
                  <a:schemeClr val="tx1"/>
                </a:solidFill>
                <a:latin typeface="Gotham"/>
              </a:rPr>
              <a:t>pomoc podmienená tým, že bude čiastočne alebo úplne postúpená prvovýrobcom;</a:t>
            </a:r>
          </a:p>
          <a:p>
            <a:pPr marL="566737" indent="-457200" algn="just">
              <a:buFont typeface="+mj-lt"/>
              <a:buAutoNum type="alphaLcParenR" startAt="4"/>
            </a:pPr>
            <a:r>
              <a:rPr lang="sk-SK" sz="2000" dirty="0">
                <a:latin typeface="Gotham"/>
              </a:rPr>
              <a:t>ktorý žiada o pomoc na činnosti súvisiace s vývozom do tretích krajín alebo členských štátov, konkrétne pomoc priamo súvisiacu s vyvážanými množstvami, na zriadenie a prevádzkovanie distribučnej siete alebo na iné bežné výdavky súvisiace s vývoznou činnosťou;</a:t>
            </a:r>
          </a:p>
          <a:p>
            <a:pPr marL="566737" indent="-457200" algn="just">
              <a:buFont typeface="+mj-lt"/>
              <a:buAutoNum type="alphaLcParenR" startAt="4"/>
            </a:pPr>
            <a:r>
              <a:rPr lang="sk-SK" sz="2000" dirty="0">
                <a:latin typeface="Gotham"/>
              </a:rPr>
              <a:t>ktorý žiada o pomoc, ktorá je podmienená uprednostňovaním používania domácich tovarov pred dovážanými;</a:t>
            </a:r>
          </a:p>
          <a:p>
            <a:pPr marL="566737" indent="-457200" algn="just">
              <a:buFont typeface="+mj-lt"/>
              <a:buAutoNum type="alphaLcParenR" startAt="4"/>
            </a:pPr>
            <a:r>
              <a:rPr lang="sk-SK" sz="2000" dirty="0">
                <a:latin typeface="Gotham"/>
              </a:rPr>
              <a:t>voči ktorému je nárokované vrátenie pomoci na základe predchádzajúceho rozhodnutia Komisie, ktorým bola poskytnutá pomoc označená za neoprávnenú a nezlučiteľnú s vnútorným trhom.</a:t>
            </a:r>
          </a:p>
          <a:p>
            <a:pPr marL="109537" indent="0" algn="just">
              <a:buNone/>
            </a:pPr>
            <a:endParaRPr lang="sk-SK" sz="2000" dirty="0">
              <a:latin typeface="Gotham"/>
            </a:endParaRPr>
          </a:p>
        </p:txBody>
      </p:sp>
    </p:spTree>
    <p:extLst>
      <p:ext uri="{BB962C8B-B14F-4D97-AF65-F5344CB8AC3E}">
        <p14:creationId xmlns:p14="http://schemas.microsoft.com/office/powerpoint/2010/main" val="19762572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1800" dirty="0">
                <a:latin typeface="Gotham"/>
              </a:rPr>
              <a:t>Čl. E Schémy (Prijímatelia pomoci) -  žiadateľ nesmie byť podnik v ťažkostiach (PPP č. 3). Voči žiadateľovi nesmie byť nárokované vrátenie pomoci na základe rozhodnutia </a:t>
            </a:r>
            <a:r>
              <a:rPr lang="sk-SK" sz="1800" dirty="0" err="1">
                <a:latin typeface="Gotham"/>
              </a:rPr>
              <a:t>EK</a:t>
            </a:r>
            <a:r>
              <a:rPr lang="sk-SK" sz="1800" dirty="0">
                <a:latin typeface="Gotham"/>
              </a:rPr>
              <a:t>, ktorým bola poskytnutá pomoc označená za neoprávnenú a nezlučiteľnú s vnútorným  trhom.</a:t>
            </a:r>
          </a:p>
          <a:p>
            <a:pPr marL="109537" indent="0" algn="just">
              <a:buNone/>
            </a:pPr>
            <a:r>
              <a:rPr lang="sk-SK" sz="1800" dirty="0">
                <a:latin typeface="Gotham"/>
              </a:rPr>
              <a:t>Čl. F Schémy (Oprávnené projekty – PPP č. 8)</a:t>
            </a:r>
          </a:p>
          <a:p>
            <a:pPr marL="109537" indent="0" algn="just">
              <a:buNone/>
            </a:pPr>
            <a:r>
              <a:rPr lang="sk-SK" sz="1800" dirty="0">
                <a:latin typeface="Gotham"/>
              </a:rPr>
              <a:t>Čl. G Schémy (Oprávnené výdavky – PPP č. 12)</a:t>
            </a:r>
          </a:p>
          <a:p>
            <a:pPr marL="109537" indent="0" algn="just">
              <a:buNone/>
            </a:pPr>
            <a:r>
              <a:rPr lang="sk-SK" sz="1800" dirty="0">
                <a:latin typeface="Gotham"/>
              </a:rPr>
              <a:t>Čl. I Schémy (Výška a intenzita pomoci – PPP č. 19, kap. 1.4 – Financovanie projektu)</a:t>
            </a:r>
          </a:p>
          <a:p>
            <a:pPr marL="109537" indent="0" algn="just">
              <a:buNone/>
            </a:pPr>
            <a:r>
              <a:rPr lang="sk-SK" sz="1800" dirty="0">
                <a:latin typeface="Gotham"/>
              </a:rPr>
              <a:t>Čl. J Schémy (Podmienky poskytnutia príspevku – sumár PPP)</a:t>
            </a:r>
          </a:p>
          <a:p>
            <a:pPr marL="109537" indent="0" algn="just">
              <a:buNone/>
            </a:pPr>
            <a:r>
              <a:rPr lang="sk-SK" sz="1800" dirty="0">
                <a:latin typeface="Gotham"/>
              </a:rPr>
              <a:t>Čl. K Schémy (Kumulácia pomoci – PPP č. 19)</a:t>
            </a:r>
          </a:p>
          <a:p>
            <a:pPr marL="109537" indent="0" algn="just">
              <a:buNone/>
            </a:pPr>
            <a:endParaRPr lang="sk-SK" sz="1800" dirty="0">
              <a:latin typeface="Gotham"/>
            </a:endParaRPr>
          </a:p>
          <a:p>
            <a:pPr marL="109537" indent="0" algn="just">
              <a:buNone/>
            </a:pPr>
            <a:r>
              <a:rPr lang="sk-SK" sz="1800" b="1" dirty="0">
                <a:latin typeface="Gotham"/>
              </a:rPr>
              <a:t>Forma preukázania a spôsob overenia:</a:t>
            </a:r>
          </a:p>
          <a:p>
            <a:pPr marL="109537" indent="0" algn="just">
              <a:buNone/>
            </a:pPr>
            <a:r>
              <a:rPr lang="sk-SK" sz="1800" dirty="0">
                <a:latin typeface="Gotham"/>
              </a:rPr>
              <a:t>Čestné vyhlásenie v </a:t>
            </a:r>
            <a:r>
              <a:rPr lang="sk-SK" sz="1800" dirty="0" err="1">
                <a:latin typeface="Gotham"/>
              </a:rPr>
              <a:t>ŽoPr</a:t>
            </a:r>
            <a:r>
              <a:rPr lang="sk-SK" sz="1800" dirty="0">
                <a:latin typeface="Gotham"/>
              </a:rPr>
              <a:t> (časť 10 formulára). Podmienka nárokovania vrátenia pomoci je overovaná aj na základe údajov na webovom sídle Generálneho riaditeľstva Európskej komisie pre hospodársku súťaž </a:t>
            </a:r>
            <a:r>
              <a:rPr lang="sk-SK" sz="1800" dirty="0">
                <a:latin typeface="Gotham"/>
                <a:hlinkClick r:id="rId2"/>
              </a:rPr>
              <a:t>http://ec.europa.eu/competition/state_aid/studies_reports/recovery.html</a:t>
            </a:r>
            <a:r>
              <a:rPr lang="sk-SK" sz="1800" dirty="0">
                <a:latin typeface="Gotham"/>
              </a:rPr>
              <a:t>.</a:t>
            </a:r>
          </a:p>
          <a:p>
            <a:pPr marL="109537" indent="0" algn="just">
              <a:buNone/>
            </a:pPr>
            <a:r>
              <a:rPr lang="sk-SK" sz="2000" b="1" dirty="0" smtClean="0">
                <a:solidFill>
                  <a:srgbClr val="FF0000"/>
                </a:solidFill>
                <a:latin typeface="Gotham"/>
              </a:rPr>
              <a:t>Upozorňujeme MAS, že je potrebná registrácia do IS SEMP</a:t>
            </a:r>
            <a:endParaRPr lang="sk-SK" sz="2000" b="1" dirty="0">
              <a:solidFill>
                <a:srgbClr val="FF0000"/>
              </a:solidFill>
              <a:latin typeface="Gotham"/>
            </a:endParaRPr>
          </a:p>
        </p:txBody>
      </p:sp>
    </p:spTree>
    <p:extLst>
      <p:ext uri="{BB962C8B-B14F-4D97-AF65-F5344CB8AC3E}">
        <p14:creationId xmlns:p14="http://schemas.microsoft.com/office/powerpoint/2010/main" val="41154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805264"/>
          </a:xfrm>
        </p:spPr>
        <p:txBody>
          <a:bodyPr/>
          <a:lstStyle/>
          <a:p>
            <a:pPr marL="109537" indent="0" algn="just">
              <a:buNone/>
            </a:pPr>
            <a:r>
              <a:rPr lang="sk-SK" sz="2000" dirty="0">
                <a:latin typeface="Gotham"/>
              </a:rPr>
              <a:t>V prípade, že sú predmetom projektu (</a:t>
            </a:r>
            <a:r>
              <a:rPr lang="sk-SK" sz="2000" dirty="0" err="1">
                <a:latin typeface="Gotham"/>
              </a:rPr>
              <a:t>ŽoPr</a:t>
            </a:r>
            <a:r>
              <a:rPr lang="sk-SK" sz="2000" dirty="0">
                <a:latin typeface="Gotham"/>
              </a:rPr>
              <a:t>) stavebné práce, je žiadateľ povinný preukázať, že má oprávnenie vykonať stavebné práce v zmysle stavebného zákona. </a:t>
            </a:r>
          </a:p>
          <a:p>
            <a:pPr marL="109537" indent="0">
              <a:buNone/>
            </a:pPr>
            <a:r>
              <a:rPr lang="sk-SK" sz="2000" b="1" dirty="0">
                <a:solidFill>
                  <a:srgbClr val="FF0000"/>
                </a:solidFill>
                <a:latin typeface="Gotham"/>
              </a:rPr>
              <a:t>Podmienka relevantná pre všetky typy výziev. Týka sa iba projektov, ktoré obsahujú (aj) stavebné práce.</a:t>
            </a:r>
          </a:p>
          <a:p>
            <a:pPr marL="109537" indent="0">
              <a:buNone/>
            </a:pPr>
            <a:endParaRPr lang="sk-SK" sz="2000" b="1" dirty="0"/>
          </a:p>
          <a:p>
            <a:pPr marL="109537" indent="0">
              <a:buNone/>
            </a:pPr>
            <a:r>
              <a:rPr lang="sk-SK" sz="2000" b="1" dirty="0"/>
              <a:t>Účel:</a:t>
            </a:r>
          </a:p>
          <a:p>
            <a:pPr marL="109537" indent="0" algn="just">
              <a:buNone/>
            </a:pPr>
            <a:r>
              <a:rPr lang="sk-SK" sz="2000" dirty="0">
                <a:latin typeface="Gotham"/>
              </a:rPr>
              <a:t>Zabezpečenie predkladania projektov pripravených na realizáciu.</a:t>
            </a:r>
          </a:p>
          <a:p>
            <a:pPr marL="109537" indent="0" algn="just">
              <a:buNone/>
            </a:pPr>
            <a:endParaRPr lang="sk-SK" sz="2000" dirty="0">
              <a:latin typeface="Gotham"/>
            </a:endParaRPr>
          </a:p>
          <a:p>
            <a:pPr marL="109537" indent="0" algn="just">
              <a:buNone/>
            </a:pPr>
            <a:r>
              <a:rPr lang="sk-SK" sz="2000" b="1" dirty="0">
                <a:latin typeface="Gotham"/>
              </a:rPr>
              <a:t>Forma preukázania a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(časť 7 formulára) a v prílohách:</a:t>
            </a:r>
          </a:p>
          <a:p>
            <a:pPr algn="just">
              <a:buFont typeface="Arial" panose="020B0604020202020204" pitchFamily="34" charset="0"/>
              <a:buChar char="•"/>
            </a:pPr>
            <a:r>
              <a:rPr lang="sk-SK" sz="2000" dirty="0">
                <a:latin typeface="Gotham"/>
              </a:rPr>
              <a:t>Rozpočet projektu,</a:t>
            </a:r>
          </a:p>
          <a:p>
            <a:pPr algn="just">
              <a:buFont typeface="Arial" panose="020B0604020202020204" pitchFamily="34" charset="0"/>
              <a:buChar char="•"/>
            </a:pPr>
            <a:r>
              <a:rPr lang="sk-SK" sz="2000" dirty="0">
                <a:latin typeface="Gotham"/>
              </a:rPr>
              <a:t>Doklady od stavebného úradu,</a:t>
            </a:r>
          </a:p>
          <a:p>
            <a:pPr algn="just">
              <a:buFont typeface="Arial" panose="020B0604020202020204" pitchFamily="34" charset="0"/>
              <a:buChar char="•"/>
            </a:pPr>
            <a:r>
              <a:rPr lang="sk-SK" sz="2000" dirty="0">
                <a:latin typeface="Gotham"/>
              </a:rPr>
              <a:t>Projektová dokumentácia stavby posudzovaná stavebným úradom.</a:t>
            </a:r>
          </a:p>
        </p:txBody>
      </p:sp>
    </p:spTree>
    <p:extLst>
      <p:ext uri="{BB962C8B-B14F-4D97-AF65-F5344CB8AC3E}">
        <p14:creationId xmlns:p14="http://schemas.microsoft.com/office/powerpoint/2010/main" val="94019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500" dirty="0"/>
              <a:t>Blok </a:t>
            </a:r>
            <a:r>
              <a:rPr lang="sk-SK" sz="2500" dirty="0" err="1"/>
              <a:t>II</a:t>
            </a:r>
            <a:r>
              <a:rPr lang="sk-SK" sz="2500" dirty="0"/>
              <a:t> - Podmienky poskytnutia príspevku I.</a:t>
            </a:r>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669361746"/>
              </p:ext>
            </p:extLst>
          </p:nvPr>
        </p:nvGraphicFramePr>
        <p:xfrm>
          <a:off x="467544" y="1178497"/>
          <a:ext cx="7992888" cy="1370534"/>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236836">
                <a:tc>
                  <a:txBody>
                    <a:bodyPr/>
                    <a:lstStyle/>
                    <a:p>
                      <a:pPr marL="342900" lvl="0" indent="-342900" algn="l">
                        <a:lnSpc>
                          <a:spcPct val="115000"/>
                        </a:lnSpc>
                        <a:spcAft>
                          <a:spcPts val="0"/>
                        </a:spcAft>
                        <a:buFont typeface="+mj-lt"/>
                        <a:buAutoNum type="arabicPeriod" startAt="8"/>
                      </a:pPr>
                      <a:r>
                        <a:rPr lang="sk-SK" sz="1500" dirty="0">
                          <a:solidFill>
                            <a:schemeClr val="bg1"/>
                          </a:solidFill>
                          <a:effectLst/>
                        </a:rPr>
                        <a:t>Oprávnenosť aktivít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91007182"/>
                  </a:ext>
                </a:extLst>
              </a:tr>
              <a:tr h="236836">
                <a:tc>
                  <a:txBody>
                    <a:bodyPr/>
                    <a:lstStyle/>
                    <a:p>
                      <a:pPr marL="342900" lvl="0" indent="-342900" algn="l">
                        <a:lnSpc>
                          <a:spcPct val="115000"/>
                        </a:lnSpc>
                        <a:spcAft>
                          <a:spcPts val="0"/>
                        </a:spcAft>
                        <a:buFont typeface="+mj-lt"/>
                        <a:buAutoNum type="arabicPeriod" startAt="11"/>
                      </a:pPr>
                      <a:r>
                        <a:rPr lang="sk-SK" sz="1500" dirty="0">
                          <a:solidFill>
                            <a:schemeClr val="bg1"/>
                          </a:solidFill>
                          <a:effectLst/>
                        </a:rPr>
                        <a:t>Súlad s horizontálnymi princípmi</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359219966"/>
                  </a:ext>
                </a:extLst>
              </a:tr>
              <a:tr h="236836">
                <a:tc>
                  <a:txBody>
                    <a:bodyPr/>
                    <a:lstStyle/>
                    <a:p>
                      <a:pPr marL="342900" lvl="0" indent="-342900" algn="l">
                        <a:lnSpc>
                          <a:spcPct val="115000"/>
                        </a:lnSpc>
                        <a:spcAft>
                          <a:spcPts val="0"/>
                        </a:spcAft>
                        <a:buFont typeface="+mj-lt"/>
                        <a:buAutoNum type="arabicPeriod" startAt="12"/>
                      </a:pPr>
                      <a:r>
                        <a:rPr lang="sk-SK" sz="1500" dirty="0">
                          <a:solidFill>
                            <a:schemeClr val="bg1"/>
                          </a:solidFill>
                          <a:effectLst/>
                        </a:rPr>
                        <a:t>Oprávnenosť výdavkov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823195264"/>
                  </a:ext>
                </a:extLst>
              </a:tr>
              <a:tr h="318974">
                <a:tc>
                  <a:txBody>
                    <a:bodyPr/>
                    <a:lstStyle/>
                    <a:p>
                      <a:pPr marL="342900" lvl="0" indent="-342900" algn="l">
                        <a:lnSpc>
                          <a:spcPct val="115000"/>
                        </a:lnSpc>
                        <a:spcAft>
                          <a:spcPts val="0"/>
                        </a:spcAft>
                        <a:buFont typeface="+mj-lt"/>
                        <a:buAutoNum type="arabicPeriod" startAt="13"/>
                      </a:pPr>
                      <a:r>
                        <a:rPr lang="sk-SK" sz="1500" dirty="0">
                          <a:solidFill>
                            <a:schemeClr val="bg1"/>
                          </a:solidFill>
                          <a:effectLst/>
                        </a:rPr>
                        <a:t>Kritériá pre výber projektov</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140246450"/>
                  </a:ext>
                </a:extLst>
              </a:tr>
              <a:tr h="236836">
                <a:tc>
                  <a:txBody>
                    <a:bodyPr/>
                    <a:lstStyle/>
                    <a:p>
                      <a:pPr marL="342900" lvl="0" indent="-342900" algn="l">
                        <a:lnSpc>
                          <a:spcPct val="115000"/>
                        </a:lnSpc>
                        <a:spcAft>
                          <a:spcPts val="0"/>
                        </a:spcAft>
                        <a:buFont typeface="+mj-lt"/>
                        <a:buAutoNum type="arabicPeriod" startAt="21"/>
                      </a:pPr>
                      <a:r>
                        <a:rPr lang="sk-SK" sz="1500" dirty="0">
                          <a:solidFill>
                            <a:schemeClr val="bg1"/>
                          </a:solidFill>
                          <a:effectLst/>
                        </a:rPr>
                        <a:t>Podmienky poskytnutia príspevku z hľadiska definovania merateľných ukazovateľov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39009426"/>
                  </a:ext>
                </a:extLst>
              </a:tr>
            </a:tbl>
          </a:graphicData>
        </a:graphic>
      </p:graphicFrame>
    </p:spTree>
    <p:extLst>
      <p:ext uri="{BB962C8B-B14F-4D97-AF65-F5344CB8AC3E}">
        <p14:creationId xmlns:p14="http://schemas.microsoft.com/office/powerpoint/2010/main" val="4113278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256584"/>
          </a:xfrm>
        </p:spPr>
        <p:txBody>
          <a:bodyPr/>
          <a:lstStyle/>
          <a:p>
            <a:pPr marL="109537" indent="0" algn="just">
              <a:buNone/>
            </a:pPr>
            <a:r>
              <a:rPr lang="sk-SK" sz="2400" dirty="0">
                <a:solidFill>
                  <a:schemeClr val="tx2"/>
                </a:solidFill>
                <a:latin typeface="+mj-lt"/>
                <a:ea typeface="+mj-ea"/>
                <a:cs typeface="+mj-cs"/>
              </a:rPr>
              <a:t>Doklady od stavebného úradu, </a:t>
            </a:r>
            <a:r>
              <a:rPr lang="sk-SK" sz="2000" dirty="0">
                <a:latin typeface="Gotham"/>
              </a:rPr>
              <a:t>ak rozsah stavby:</a:t>
            </a:r>
          </a:p>
          <a:p>
            <a:pPr marL="566737" indent="-457200" algn="just">
              <a:buFont typeface="+mj-lt"/>
              <a:buAutoNum type="alphaLcPeriod"/>
            </a:pPr>
            <a:r>
              <a:rPr lang="sk-SK" sz="2000" dirty="0"/>
              <a:t>podlieha stavebnému konaniu, žiadateľ </a:t>
            </a:r>
            <a:r>
              <a:rPr lang="sk-SK" sz="2000" b="1" dirty="0"/>
              <a:t>predkladá právoplatné stavebné povolenie</a:t>
            </a:r>
            <a:r>
              <a:rPr lang="sk-SK" sz="2000" dirty="0"/>
              <a:t>,</a:t>
            </a:r>
          </a:p>
          <a:p>
            <a:pPr marL="566737" indent="-457200" algn="just">
              <a:buFont typeface="+mj-lt"/>
              <a:buAutoNum type="alphaLcPeriod"/>
            </a:pPr>
            <a:r>
              <a:rPr lang="sk-SK" sz="2000" dirty="0"/>
              <a:t>nepodlieha stavebnému konaniu, predkladá žiadateľ ohlásenie stavby stavebnému úradu spolu s vyjadrením stavebného úradu, že proti uskutočneniu stavby nemá námietky,</a:t>
            </a:r>
          </a:p>
          <a:p>
            <a:pPr marL="566737" indent="-457200" algn="just">
              <a:buFont typeface="+mj-lt"/>
              <a:buAutoNum type="alphaLcPeriod"/>
            </a:pPr>
            <a:r>
              <a:rPr lang="sk-SK" sz="2000" dirty="0"/>
              <a:t>nepodlieha stavebnému povoleniu ani ohláseniu stavby, predkladá žiadateľ vyjadrenie miestne príslušného stavebného úradu o tom, že predmetné stavebné práce nepodliehajú stavebnému povoleniu ani ohláseniu stavby vrátane odôvodnenia (napr. že sa jedná o štandardné udržiavacie stavebné práce a pod.)</a:t>
            </a:r>
          </a:p>
          <a:p>
            <a:pPr marL="109537" indent="0" algn="just">
              <a:buNone/>
            </a:pPr>
            <a:endParaRPr lang="sk-SK" sz="2000" b="1" dirty="0"/>
          </a:p>
          <a:p>
            <a:pPr marL="109537" indent="0">
              <a:buNone/>
            </a:pPr>
            <a:r>
              <a:rPr lang="sk-SK" sz="2000" b="1" dirty="0"/>
              <a:t>Forma predloženia prílohy:</a:t>
            </a:r>
          </a:p>
          <a:p>
            <a:pPr>
              <a:buFont typeface="Arial" panose="020B0604020202020204" pitchFamily="34" charset="0"/>
              <a:buChar char="•"/>
            </a:pPr>
            <a:r>
              <a:rPr lang="sk-SK" sz="2000" dirty="0"/>
              <a:t>Listinná: Originál, alebo úradne overená kópia.</a:t>
            </a:r>
          </a:p>
          <a:p>
            <a:pPr>
              <a:buFont typeface="Arial" panose="020B0604020202020204" pitchFamily="34" charset="0"/>
              <a:buChar char="•"/>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41903990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256584"/>
          </a:xfrm>
        </p:spPr>
        <p:txBody>
          <a:bodyPr/>
          <a:lstStyle/>
          <a:p>
            <a:pPr marL="109537" indent="0" algn="just">
              <a:buNone/>
            </a:pPr>
            <a:r>
              <a:rPr lang="sk-SK" sz="2400" dirty="0">
                <a:solidFill>
                  <a:schemeClr val="tx2"/>
                </a:solidFill>
                <a:latin typeface="+mj-lt"/>
                <a:ea typeface="+mj-ea"/>
                <a:cs typeface="+mj-cs"/>
              </a:rPr>
              <a:t>Projektová dokumentácia stavby</a:t>
            </a:r>
            <a:endParaRPr lang="sk-SK" sz="2000" dirty="0">
              <a:latin typeface="Gotham"/>
            </a:endParaRPr>
          </a:p>
          <a:p>
            <a:pPr marL="109537" indent="0" algn="just">
              <a:buNone/>
            </a:pPr>
            <a:r>
              <a:rPr lang="sk-SK" sz="2000" dirty="0"/>
              <a:t>V prípade, že sú predmetom </a:t>
            </a:r>
            <a:r>
              <a:rPr lang="sk-SK" sz="2000" dirty="0" err="1"/>
              <a:t>ŽoPr</a:t>
            </a:r>
            <a:r>
              <a:rPr lang="sk-SK" sz="2000" dirty="0"/>
              <a:t> stavebné práce a zároveň žiadateľ preukázal oprávnenie vykonať stavebné práce v zmysle stavebného zákona právoplatným stavebným povolením alebo ohlásením stavby stavebného úradu, je povinný tiež predložiť projektovú dokumentáciu, ktorá bola predmetom posúdenia stavebného úradu.</a:t>
            </a:r>
          </a:p>
          <a:p>
            <a:pPr marL="566737" indent="-457200" algn="just">
              <a:buFont typeface="+mj-lt"/>
              <a:buAutoNum type="alphaLcPeriod"/>
            </a:pPr>
            <a:endParaRPr lang="sk-SK" sz="2000" dirty="0"/>
          </a:p>
          <a:p>
            <a:pPr marL="109537" indent="0" algn="just">
              <a:buNone/>
            </a:pPr>
            <a:r>
              <a:rPr lang="sk-SK" sz="2000" dirty="0"/>
              <a:t>Žiadateľ v časti 10 Formulára </a:t>
            </a:r>
            <a:r>
              <a:rPr lang="sk-SK" sz="2000" dirty="0" err="1"/>
              <a:t>ŽoPr</a:t>
            </a:r>
            <a:r>
              <a:rPr lang="sk-SK" sz="2000" dirty="0"/>
              <a:t> čestne vyhlási, že projektová dokumentácie je kompletná a je zhodná s projektovou dokumentáciou, ktorá bola posúdená príslušným stavebným úradom.</a:t>
            </a:r>
          </a:p>
          <a:p>
            <a:pPr marL="566737" indent="-457200" algn="just">
              <a:buFont typeface="+mj-lt"/>
              <a:buAutoNum type="alphaLcPeriod"/>
            </a:pPr>
            <a:endParaRPr lang="sk-SK" sz="2000" dirty="0"/>
          </a:p>
          <a:p>
            <a:pPr marL="109537" indent="0" algn="just">
              <a:buNone/>
            </a:pPr>
            <a:r>
              <a:rPr lang="sk-SK" sz="2000" b="1" dirty="0"/>
              <a:t>Forma predloženia prílohy:</a:t>
            </a:r>
          </a:p>
          <a:p>
            <a:pPr marL="109537" indent="0" algn="just">
              <a:buNone/>
            </a:pPr>
            <a:r>
              <a:rPr lang="sk-SK" sz="2000" dirty="0"/>
              <a:t>Listinná: Originál, alebo úradne overená kópia.</a:t>
            </a:r>
          </a:p>
          <a:p>
            <a:pPr marL="109537" indent="0" algn="just">
              <a:buNone/>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521376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Eliminácia prípadov, kedy žiadateľ nie je schopný realizovať projekt z dôvodu, že nemá príslušné oprávnenia využívať nehnuteľnosti, nevyhnutné na realizáciu a udržateľnosť projektu.</a:t>
            </a:r>
          </a:p>
          <a:p>
            <a:pPr marL="109537" indent="0" algn="just">
              <a:buNone/>
            </a:pPr>
            <a:endParaRPr lang="sk-SK" sz="2000" dirty="0">
              <a:latin typeface="Gotham"/>
            </a:endParaRPr>
          </a:p>
          <a:p>
            <a:pPr marL="109537" indent="0" algn="just">
              <a:buNone/>
            </a:pPr>
            <a:r>
              <a:rPr lang="sk-SK" sz="2000" dirty="0">
                <a:latin typeface="Gotham"/>
              </a:rPr>
              <a:t>Žiadateľ musí preukázať (vlastnícke alebo iné) právo k nehnuteľnostiam (pozemkom a/alebo stavbám), na ktorých bude projekt realizovaný a ktoré budú užívané v nadväznosti na zrealizovaný projekt v období udržateľnosti projektu.</a:t>
            </a:r>
          </a:p>
          <a:p>
            <a:pPr marL="109537" indent="0" algn="just">
              <a:buNone/>
            </a:pPr>
            <a:endParaRPr lang="sk-SK" sz="2000" dirty="0">
              <a:latin typeface="Gotham"/>
            </a:endParaRPr>
          </a:p>
          <a:p>
            <a:pPr marL="109537" indent="0" algn="just">
              <a:buNone/>
            </a:pPr>
            <a:r>
              <a:rPr lang="sk-SK" sz="2000" dirty="0">
                <a:latin typeface="Gotham"/>
              </a:rPr>
              <a:t>Nehnuteľný majetok môže byť zaťažený ťarchami za podmienky, že žiadna ťarcha nebráni realizácii projektu.</a:t>
            </a:r>
          </a:p>
          <a:p>
            <a:pPr marL="109537" indent="0" algn="just">
              <a:buNone/>
            </a:pPr>
            <a:endParaRPr lang="sk-SK" sz="2000" dirty="0">
              <a:latin typeface="Gotham"/>
            </a:endParaRPr>
          </a:p>
          <a:p>
            <a:pPr marL="109537" indent="0" algn="just">
              <a:buNone/>
            </a:pPr>
            <a:r>
              <a:rPr lang="sk-SK" sz="2000" dirty="0">
                <a:latin typeface="Gotham"/>
              </a:rPr>
              <a:t>V prípade, ak v dôsledku realizácie projektu vznikne nový stavebný objekt, osobitne evidovaný na LV, majetkovo-právne vysporiadanie sa preukazuje stavebným povolením v rámci podmienky poskytnutia príspevku č. 17.</a:t>
            </a:r>
          </a:p>
        </p:txBody>
      </p:sp>
    </p:spTree>
    <p:extLst>
      <p:ext uri="{BB962C8B-B14F-4D97-AF65-F5344CB8AC3E}">
        <p14:creationId xmlns:p14="http://schemas.microsoft.com/office/powerpoint/2010/main" val="3621979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vysporiadanie majetkovo-právnych vzťahov (a/alebo stavebné povolenie).</a:t>
            </a:r>
          </a:p>
          <a:p>
            <a:pPr marL="109537" indent="0">
              <a:buNone/>
            </a:pPr>
            <a:endParaRPr lang="sk-SK" sz="2000" dirty="0"/>
          </a:p>
          <a:p>
            <a:pPr marL="109537" indent="0">
              <a:buNone/>
            </a:pPr>
            <a:r>
              <a:rPr lang="sk-SK" sz="2000" dirty="0"/>
              <a:t>V rámci tejto prílohy žiadateľ predkladá doklady preukazujúce právo žiadateľa užívať nehnuteľnosti, na ktorých bude projekt realizovaný a ktoré budú užívané v nadväznosti na zrealizovaný projekt v období udržateľnosti projektu.</a:t>
            </a:r>
          </a:p>
          <a:p>
            <a:pPr marL="109537" indent="0">
              <a:buNone/>
            </a:pPr>
            <a:endParaRPr lang="sk-SK" sz="2000" dirty="0"/>
          </a:p>
          <a:p>
            <a:pPr marL="109537" indent="0">
              <a:buNone/>
            </a:pPr>
            <a:r>
              <a:rPr lang="sk-SK" sz="2000" dirty="0"/>
              <a:t>Nehnuteľnosti musia byť majetkovoprávne </a:t>
            </a:r>
            <a:r>
              <a:rPr lang="sk-SK" sz="2000" dirty="0" err="1"/>
              <a:t>vysporiadané</a:t>
            </a:r>
            <a:r>
              <a:rPr lang="sk-SK" sz="2000" dirty="0"/>
              <a:t> tak, aby v súlade s právnymi predpismi bolo nepochybné, že žiadateľ je oprávnený nehnuteľnosti užívať počas celého obdobia od plánovaného začatia prác na projekte do uplynutia 3 rokov, ktoré nasledujú po ukončení projektu.</a:t>
            </a:r>
          </a:p>
          <a:p>
            <a:pPr marL="109537" indent="0">
              <a:buNone/>
            </a:pPr>
            <a:endParaRPr lang="sk-SK" sz="2000" dirty="0"/>
          </a:p>
        </p:txBody>
      </p:sp>
    </p:spTree>
    <p:extLst>
      <p:ext uri="{BB962C8B-B14F-4D97-AF65-F5344CB8AC3E}">
        <p14:creationId xmlns:p14="http://schemas.microsoft.com/office/powerpoint/2010/main" val="5468762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Dotknuté nehnuteľnosti môžu byť:</a:t>
            </a:r>
          </a:p>
          <a:p>
            <a:pPr marL="623887" indent="-514350">
              <a:buFont typeface="+mj-lt"/>
              <a:buAutoNum type="romanLcPeriod"/>
            </a:pPr>
            <a:r>
              <a:rPr lang="sk-SK" sz="2000" dirty="0"/>
              <a:t>vo výlučnom vlastníctve žiadateľa - </a:t>
            </a:r>
            <a:r>
              <a:rPr lang="sk-SK" sz="2000" dirty="0" err="1"/>
              <a:t>LV</a:t>
            </a:r>
            <a:r>
              <a:rPr lang="sk-SK" sz="2000" dirty="0"/>
              <a:t>,</a:t>
            </a:r>
          </a:p>
          <a:p>
            <a:pPr marL="623887" indent="-514350">
              <a:buFont typeface="+mj-lt"/>
              <a:buAutoNum type="romanLcPeriod"/>
            </a:pPr>
            <a:r>
              <a:rPr lang="sk-SK" sz="2000" dirty="0"/>
              <a:t>v podielovom spoluvlastníctve – </a:t>
            </a:r>
            <a:r>
              <a:rPr lang="sk-SK" sz="2000" dirty="0" err="1"/>
              <a:t>LV</a:t>
            </a:r>
            <a:r>
              <a:rPr lang="sk-SK" sz="2000" dirty="0"/>
              <a:t> + súhlas každého spoluvlastníka podľa §139 Občianskeho zákonníka na hospodárenie so spoločnou vecou,</a:t>
            </a:r>
          </a:p>
          <a:p>
            <a:pPr marL="623887" indent="-514350">
              <a:buFont typeface="+mj-lt"/>
              <a:buAutoNum type="romanLcPeriod"/>
            </a:pPr>
            <a:r>
              <a:rPr lang="sk-SK" sz="2000" dirty="0"/>
              <a:t>v bezpodielovom spoluvlastníctve manželov – </a:t>
            </a:r>
            <a:r>
              <a:rPr lang="sk-SK" sz="2000" dirty="0" err="1"/>
              <a:t>LV</a:t>
            </a:r>
            <a:r>
              <a:rPr lang="sk-SK" sz="2000" dirty="0"/>
              <a:t> + súhlas manžela/manželka podľa §145 ods. 1 Občianskeho zákonníka,</a:t>
            </a:r>
          </a:p>
          <a:p>
            <a:pPr marL="623887" indent="-514350">
              <a:buFont typeface="+mj-lt"/>
              <a:buAutoNum type="romanLcPeriod"/>
            </a:pPr>
            <a:r>
              <a:rPr lang="sk-SK" sz="2000" dirty="0"/>
              <a:t>v nájme – </a:t>
            </a:r>
            <a:r>
              <a:rPr lang="sk-SK" sz="2000" dirty="0" err="1"/>
              <a:t>LV</a:t>
            </a:r>
            <a:r>
              <a:rPr lang="sk-SK" sz="2000" dirty="0"/>
              <a:t> + platná nájomná zmluva,</a:t>
            </a:r>
          </a:p>
          <a:p>
            <a:pPr marL="623887" indent="-514350">
              <a:buFont typeface="+mj-lt"/>
              <a:buAutoNum type="romanLcPeriod"/>
            </a:pPr>
            <a:r>
              <a:rPr lang="sk-SK" sz="2000" dirty="0"/>
              <a:t>v podnájme – ako pri nájme + platná podnájomná zmluva,</a:t>
            </a:r>
          </a:p>
          <a:p>
            <a:pPr marL="623887" indent="-514350">
              <a:buFont typeface="+mj-lt"/>
              <a:buAutoNum type="romanLcPeriod"/>
            </a:pPr>
            <a:r>
              <a:rPr lang="sk-SK" sz="2000" dirty="0"/>
              <a:t>v kombinácii týchto vzťahov</a:t>
            </a:r>
          </a:p>
          <a:p>
            <a:pPr marL="623887" indent="-514350">
              <a:buFont typeface="+mj-lt"/>
              <a:buAutoNum type="romanLcPeriod"/>
            </a:pPr>
            <a:r>
              <a:rPr lang="sk-SK" sz="2000" dirty="0"/>
              <a:t>v prípade existujúcich líniových stavieb (kanalizácia, vodovod) žiadateľ v časti 10 Formulára </a:t>
            </a:r>
            <a:r>
              <a:rPr lang="sk-SK" sz="2000" dirty="0" err="1"/>
              <a:t>ŽoPr</a:t>
            </a:r>
            <a:r>
              <a:rPr lang="sk-SK" sz="2000" dirty="0"/>
              <a:t> čestne vyhlási, že:</a:t>
            </a:r>
          </a:p>
          <a:p>
            <a:pPr marL="915987" lvl="1" indent="-514350">
              <a:buFont typeface="Arial" panose="020B0604020202020204" pitchFamily="34" charset="0"/>
              <a:buChar char="•"/>
            </a:pPr>
            <a:r>
              <a:rPr lang="sk-SK" sz="1800" dirty="0">
                <a:solidFill>
                  <a:schemeClr val="tx1"/>
                </a:solidFill>
              </a:rPr>
              <a:t>je oprávnený realizovať projekt; </a:t>
            </a:r>
          </a:p>
          <a:p>
            <a:pPr marL="915987" lvl="1" indent="-514350">
              <a:buFont typeface="Arial" panose="020B0604020202020204" pitchFamily="34" charset="0"/>
              <a:buChar char="•"/>
            </a:pPr>
            <a:r>
              <a:rPr lang="sk-SK" sz="1800" dirty="0">
                <a:solidFill>
                  <a:schemeClr val="tx1"/>
                </a:solidFill>
              </a:rPr>
              <a:t>nie sú známe žiadne okolnosti súvisiace s vlastníckymi a užívacími právami k predmetným nehnuteľnostiam, ktoré by mohli predstavovať riziko z hľadiska realizácie projektu a udržateľnosti výsledkov projektu.</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30378610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Náležitosti dokumentov:</a:t>
            </a:r>
          </a:p>
          <a:p>
            <a:pPr marL="109537" indent="0">
              <a:buNone/>
            </a:pPr>
            <a:endParaRPr lang="sk-SK" sz="2000" dirty="0"/>
          </a:p>
          <a:p>
            <a:pPr marL="109537" indent="0">
              <a:buNone/>
            </a:pPr>
            <a:r>
              <a:rPr lang="sk-SK" sz="2000" b="1" dirty="0"/>
              <a:t>Nájomná zmluva</a:t>
            </a:r>
            <a:r>
              <a:rPr lang="sk-SK" sz="2000" dirty="0"/>
              <a:t>, </a:t>
            </a:r>
            <a:r>
              <a:rPr lang="sk-SK" sz="2000" b="1" dirty="0"/>
              <a:t>súhlas</a:t>
            </a:r>
            <a:r>
              <a:rPr lang="sk-SK" sz="2000" dirty="0"/>
              <a:t> podielového, resp. bezpodielového </a:t>
            </a:r>
            <a:r>
              <a:rPr lang="sk-SK" sz="2000" b="1" dirty="0"/>
              <a:t>spoluvlastníka</a:t>
            </a:r>
            <a:r>
              <a:rPr lang="sk-SK" sz="2000" dirty="0"/>
              <a:t> musí byť uzatvorená/udelený na dobu neurčitú, alebo na dobu určitú, ktorá zahŕňa minimálne obdobie od začatia prác na projekte do uplynutia obdobia udržateľnosti projektu, t.j. 3 rokov, po finančnom ukončení projektu. </a:t>
            </a:r>
          </a:p>
          <a:p>
            <a:pPr marL="109537" indent="0">
              <a:buNone/>
            </a:pPr>
            <a:endParaRPr lang="sk-SK" sz="2000" dirty="0"/>
          </a:p>
          <a:p>
            <a:pPr marL="109537" indent="0">
              <a:buNone/>
            </a:pPr>
            <a:r>
              <a:rPr lang="sk-SK" sz="2000" b="1" dirty="0" err="1"/>
              <a:t>LV</a:t>
            </a:r>
            <a:r>
              <a:rPr lang="sk-SK" sz="2000" dirty="0"/>
              <a:t> môže byť čiastočný, preukazuje vlastnícke práva ku všetkým nehnuteľnostiam, ktoré sa majú zhodnotiť z prostriedkov príspevku, je postačujúci </a:t>
            </a:r>
            <a:r>
              <a:rPr lang="sk-SK" sz="2000" dirty="0" err="1"/>
              <a:t>LV</a:t>
            </a:r>
            <a:r>
              <a:rPr lang="sk-SK" sz="2000" dirty="0"/>
              <a:t>  vytlačený z portálu </a:t>
            </a:r>
            <a:r>
              <a:rPr lang="sk-SK" sz="2000" dirty="0" err="1"/>
              <a:t>www.katasterportal.sk</a:t>
            </a:r>
            <a:r>
              <a:rPr lang="sk-SK" sz="2000" dirty="0"/>
              <a:t> (nie je starší ako 3 mesiace ku dňu predloženia </a:t>
            </a:r>
            <a:r>
              <a:rPr lang="sk-SK" sz="2000" dirty="0" err="1"/>
              <a:t>ŽoPr</a:t>
            </a:r>
            <a:r>
              <a:rPr lang="sk-SK" sz="2000" dirty="0"/>
              <a:t>, plomba je prípustná za podmienky, že žiadateľ predloží aj kópiu návrhu na zápis práv k nehnuteľnostiam potvrdenú príslušnou správou katastra vzťahujúcu sa na vyznačenú plombu, prípadne aj ďalšie doklady preukazujúce dôvody vyznačenia plomby tak, aby bolo možné jednoznačne posúdiť užívacie právo k nehnuteľnostiam).</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8528986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V prípade nájomnej zmluvu s pozemkovým spoločenstvom je potrebné predložiť dokumenty, ktoré preukážu, že štatutárny orgán pozemkového spoločenstva má oprávnenie konať v mene vlastníkov nehnuteľností, t.j.:</a:t>
            </a:r>
          </a:p>
          <a:p>
            <a:pPr>
              <a:buFont typeface="Arial" panose="020B0604020202020204" pitchFamily="34" charset="0"/>
              <a:buChar char="•"/>
            </a:pPr>
            <a:r>
              <a:rPr lang="sk-SK" sz="2000" dirty="0"/>
              <a:t>zmluva o založení spoločenstva s právnou subjektivitou (jej súčasťou je zoznam vlastníkov podielov spoločnej nehnuteľnosti),</a:t>
            </a:r>
          </a:p>
          <a:p>
            <a:pPr>
              <a:buFont typeface="Arial" panose="020B0604020202020204" pitchFamily="34" charset="0"/>
              <a:buChar char="•"/>
            </a:pPr>
            <a:r>
              <a:rPr lang="sk-SK" sz="2000" dirty="0"/>
              <a:t>stanovy,</a:t>
            </a:r>
          </a:p>
          <a:p>
            <a:pPr>
              <a:buFont typeface="Arial" panose="020B0604020202020204" pitchFamily="34" charset="0"/>
              <a:buChar char="•"/>
            </a:pPr>
            <a:r>
              <a:rPr lang="sk-SK" sz="2000" dirty="0"/>
              <a:t>rozhodnutie valného zhromaždenia o nakladaní so spoločným majetkom spoločenstva, ktoré oprávňuje zástupcu/zástupcov pozemkového spoločenstva uzatvoriť nájomnú zmluvu.</a:t>
            </a:r>
          </a:p>
          <a:p>
            <a:pPr marL="109537" indent="0">
              <a:buNone/>
            </a:pPr>
            <a:endParaRPr lang="sk-SK" sz="2000" dirty="0"/>
          </a:p>
          <a:p>
            <a:pPr marL="109537" indent="0">
              <a:buNone/>
            </a:pPr>
            <a:endParaRPr lang="sk-SK" sz="2000" dirty="0"/>
          </a:p>
          <a:p>
            <a:pPr marL="109537" indent="0">
              <a:buNone/>
            </a:pPr>
            <a:r>
              <a:rPr lang="sk-SK" sz="2000" dirty="0"/>
              <a:t>Forma predloženia prílohy</a:t>
            </a:r>
          </a:p>
          <a:p>
            <a:pPr marL="109537" indent="0">
              <a:buNone/>
            </a:pPr>
            <a:r>
              <a:rPr lang="sk-SK" sz="2000" dirty="0"/>
              <a:t>Listinná: Originál, alebo úradne overená kópia.</a:t>
            </a:r>
          </a:p>
          <a:p>
            <a:pPr marL="109537" indent="0">
              <a:buNone/>
            </a:pPr>
            <a:r>
              <a:rPr lang="sk-SK" sz="2000" dirty="0"/>
              <a:t>Elektronická: </a:t>
            </a:r>
            <a:r>
              <a:rPr lang="sk-SK" sz="2000" dirty="0" err="1"/>
              <a:t>Sken</a:t>
            </a:r>
            <a:r>
              <a:rPr lang="sk-SK" sz="2000" dirty="0"/>
              <a:t> (vo formáte .</a:t>
            </a:r>
            <a:r>
              <a:rPr lang="sk-SK" sz="2000" dirty="0" err="1"/>
              <a:t>pdf</a:t>
            </a:r>
            <a:r>
              <a:rPr lang="sk-SK" sz="2000" dirty="0"/>
              <a:t>) na CD/DVD</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805029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buNone/>
            </a:pPr>
            <a:r>
              <a:rPr lang="sk-SK" sz="2000" dirty="0">
                <a:latin typeface="Gotham"/>
              </a:rPr>
              <a:t>Súlad so stratégiou CLLD a zabezpečenie predloženia projektov, ktoré pri obmedzených zdrojoch sú schopné prispieť cieľom stratégie CLLD. </a:t>
            </a:r>
          </a:p>
          <a:p>
            <a:pPr marL="109537" indent="0">
              <a:buNone/>
            </a:pPr>
            <a:endParaRPr lang="sk-SK" sz="2000" b="1" dirty="0">
              <a:latin typeface="Gotham"/>
            </a:endParaRPr>
          </a:p>
          <a:p>
            <a:pPr marL="109537" indent="0">
              <a:buNone/>
            </a:pPr>
            <a:r>
              <a:rPr lang="sk-SK" sz="2000" b="1" dirty="0">
                <a:latin typeface="Gotham"/>
              </a:rPr>
              <a:t>Osobitné pravidlá „kumulácie“ pomoci pri schéme (aktivita A1):</a:t>
            </a:r>
          </a:p>
          <a:p>
            <a:pPr marL="566737" indent="-457200">
              <a:buFont typeface="+mj-lt"/>
              <a:buAutoNum type="arabicPeriod"/>
            </a:pPr>
            <a:r>
              <a:rPr lang="sk-SK" sz="2000" dirty="0">
                <a:latin typeface="Gotham"/>
              </a:rPr>
              <a:t>Celková výška DM jedinému podniku  v priebehu obdobia troch fiškálnych rokov nesmie presiahnuť 200.000,- EUR.</a:t>
            </a:r>
          </a:p>
          <a:p>
            <a:pPr marL="566737" indent="-457200">
              <a:buFont typeface="+mj-lt"/>
              <a:buAutoNum type="arabicPeriod"/>
            </a:pPr>
            <a:r>
              <a:rPr lang="sk-SK" sz="2000" dirty="0">
                <a:latin typeface="Gotham"/>
              </a:rPr>
              <a:t>Celková výška DM subjektu vykonávajúcemu cestnú nákladnú dopravu v prenájme alebo za úhradu, nepresiahne 100 000 EUR v priebehu obdobia troch fiškálnych rokov. Ak takýto podnik vykonáva aj iné oprávnené činnosti, uplatní sa strop 200 000 EUR za predpokladu eliminácie použitia pomoci pre činnosti cestnej nákladnej dopravy.</a:t>
            </a:r>
          </a:p>
          <a:p>
            <a:pPr marL="566737" indent="-457200">
              <a:buFont typeface="+mj-lt"/>
              <a:buAutoNum type="arabicPeriod"/>
            </a:pPr>
            <a:r>
              <a:rPr lang="sk-SK" sz="2000" dirty="0">
                <a:latin typeface="Gotham"/>
              </a:rPr>
              <a:t>V prípade, že prijímateľovi bola v priebehu obdobia troch fiškálnych rokov poskytnutá DM na poskytovanie služieb všeobecného hospodárskeho záujmu, nesmie táto pomoc spolu s ďalšou DM (v priebehu troch fiškálnych rokov) a pomocou podľa tejto výzvy presiahnuť 500 000 EUR v priebehu obdobia troch fiškálnych rokov.</a:t>
            </a:r>
          </a:p>
          <a:p>
            <a:pPr marL="109537" indent="0">
              <a:buNone/>
            </a:pPr>
            <a:endParaRPr lang="sk-SK" sz="2000" b="1" dirty="0">
              <a:latin typeface="Gotham"/>
            </a:endParaRPr>
          </a:p>
          <a:p>
            <a:pPr marL="109537" indent="0">
              <a:buNone/>
            </a:pPr>
            <a:endParaRPr lang="sk-SK" sz="2000" b="1" dirty="0">
              <a:latin typeface="Gotham"/>
            </a:endParaRPr>
          </a:p>
        </p:txBody>
      </p:sp>
    </p:spTree>
    <p:extLst>
      <p:ext uri="{BB962C8B-B14F-4D97-AF65-F5344CB8AC3E}">
        <p14:creationId xmlns:p14="http://schemas.microsoft.com/office/powerpoint/2010/main" val="819737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Výška príspevku nesmie prekročiť maximálnu výšku príspevku stanovenú MAS (v zmysle schváleného konceptu, resp. stratégie CLLD) ako aj pravidlá kumulácie pomoci de </a:t>
            </a:r>
            <a:r>
              <a:rPr lang="sk-SK" sz="2000" dirty="0" err="1">
                <a:latin typeface="Gotham"/>
              </a:rPr>
              <a:t>minimis</a:t>
            </a:r>
            <a:r>
              <a:rPr lang="sk-SK" sz="2000" dirty="0">
                <a:latin typeface="Gotham"/>
              </a:rPr>
              <a:t>.</a:t>
            </a:r>
          </a:p>
          <a:p>
            <a:pPr marL="109537" indent="0" algn="just">
              <a:buNone/>
            </a:pPr>
            <a:r>
              <a:rPr lang="sk-SK" sz="2000" dirty="0">
                <a:latin typeface="Gotham"/>
              </a:rPr>
              <a:t>V prípade rizika prekročenia stropu kumulácie pomoci, MAS celkovú výšku skráti tak, aby výška pomoci podľa tejto výzvy spolu s predchádzajúcou DM spĺňala podmienky kumulácie. </a:t>
            </a:r>
          </a:p>
          <a:p>
            <a:pPr marL="109537" indent="0" algn="just">
              <a:buNone/>
            </a:pPr>
            <a:endParaRPr lang="sk-SK" sz="2000" dirty="0">
              <a:latin typeface="Gotham"/>
            </a:endParaRPr>
          </a:p>
          <a:p>
            <a:pPr marL="109537" indent="0" algn="just">
              <a:buNone/>
            </a:pPr>
            <a:r>
              <a:rPr lang="sk-SK" sz="2000" b="1" dirty="0">
                <a:latin typeface="Gotham"/>
              </a:rPr>
              <a:t>Forma preukázania:</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a osobitné prílohy: </a:t>
            </a:r>
          </a:p>
          <a:p>
            <a:pPr marL="109537" indent="0" algn="just">
              <a:buNone/>
            </a:pPr>
            <a:r>
              <a:rPr lang="sk-SK" sz="2000" dirty="0">
                <a:latin typeface="Gotham"/>
              </a:rPr>
              <a:t>-	Rozpočet projektu,</a:t>
            </a:r>
          </a:p>
          <a:p>
            <a:pPr marL="109537" indent="0" algn="just">
              <a:buNone/>
            </a:pPr>
            <a:r>
              <a:rPr lang="sk-SK" sz="2000" dirty="0">
                <a:latin typeface="Gotham"/>
              </a:rPr>
              <a:t>-	Prehľad minimálnej pomoci,</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prílohách a v IS SEMP.</a:t>
            </a:r>
          </a:p>
          <a:p>
            <a:pPr marL="109537" indent="0" algn="just">
              <a:buNone/>
            </a:pPr>
            <a:endParaRPr lang="sk-SK" sz="2000" dirty="0">
              <a:latin typeface="Gotham"/>
            </a:endParaRPr>
          </a:p>
          <a:p>
            <a:pPr marL="109537" indent="0">
              <a:buNone/>
            </a:pPr>
            <a:endParaRPr lang="sk-SK" sz="2000" b="1" dirty="0">
              <a:latin typeface="Gotham"/>
            </a:endParaRPr>
          </a:p>
          <a:p>
            <a:pPr marL="109537" indent="0">
              <a:buNone/>
            </a:pPr>
            <a:endParaRPr lang="sk-SK" sz="2000" b="1" dirty="0">
              <a:latin typeface="Gotham"/>
            </a:endParaRPr>
          </a:p>
        </p:txBody>
      </p:sp>
    </p:spTree>
    <p:extLst>
      <p:ext uri="{BB962C8B-B14F-4D97-AF65-F5344CB8AC3E}">
        <p14:creationId xmlns:p14="http://schemas.microsoft.com/office/powerpoint/2010/main" val="21424840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400" dirty="0">
                <a:solidFill>
                  <a:schemeClr val="tx2"/>
                </a:solidFill>
                <a:latin typeface="+mj-lt"/>
                <a:ea typeface="+mj-ea"/>
                <a:cs typeface="+mj-cs"/>
              </a:rPr>
              <a:t>Prehľad minimálnej pomoci</a:t>
            </a: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r>
              <a:rPr lang="sk-SK" sz="2000" dirty="0">
                <a:latin typeface="Gotham"/>
              </a:rPr>
              <a:t>Forma predloženia prílohy:</a:t>
            </a:r>
          </a:p>
          <a:p>
            <a:pPr marL="109537" indent="0" algn="just">
              <a:buNone/>
            </a:pPr>
            <a:r>
              <a:rPr lang="sk-SK" sz="2000" dirty="0">
                <a:latin typeface="Gotham"/>
              </a:rPr>
              <a:t>Listinná: Originál</a:t>
            </a:r>
          </a:p>
          <a:p>
            <a:pPr marL="109537" indent="0" algn="just">
              <a:buNone/>
            </a:pPr>
            <a:r>
              <a:rPr lang="sk-SK" sz="2000" dirty="0">
                <a:latin typeface="Gotham"/>
              </a:rPr>
              <a:t>Elektronická: Word (vo formáte .</a:t>
            </a:r>
            <a:r>
              <a:rPr lang="sk-SK" sz="2000" dirty="0" err="1">
                <a:latin typeface="Gotham"/>
              </a:rPr>
              <a:t>doc</a:t>
            </a:r>
            <a:r>
              <a:rPr lang="sk-SK" sz="2000" dirty="0">
                <a:latin typeface="Gotham"/>
              </a:rPr>
              <a:t>) na CD/DVD</a:t>
            </a:r>
            <a:endParaRPr lang="sk-SK" sz="2000" b="1" dirty="0">
              <a:latin typeface="Gotham"/>
            </a:endParaRPr>
          </a:p>
          <a:p>
            <a:pPr marL="109537" indent="0">
              <a:buNone/>
            </a:pPr>
            <a:endParaRPr lang="sk-SK" sz="2000" b="1" dirty="0">
              <a:latin typeface="Gotham"/>
            </a:endParaRPr>
          </a:p>
        </p:txBody>
      </p:sp>
      <p:pic>
        <p:nvPicPr>
          <p:cNvPr id="7" name="Obrázok 6"/>
          <p:cNvPicPr/>
          <p:nvPr/>
        </p:nvPicPr>
        <p:blipFill rotWithShape="1">
          <a:blip r:embed="rId2"/>
          <a:srcRect l="14513" t="16964" r="14016" b="6872"/>
          <a:stretch/>
        </p:blipFill>
        <p:spPr bwMode="auto">
          <a:xfrm>
            <a:off x="1259632" y="1599796"/>
            <a:ext cx="6048672"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622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8 </a:t>
            </a:r>
            <a:r>
              <a:rPr lang="pl-PL" sz="2400" dirty="0"/>
              <a:t>Oprávnenosť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78496"/>
            <a:ext cx="8640960" cy="5490864"/>
          </a:xfrm>
        </p:spPr>
        <p:txBody>
          <a:bodyPr/>
          <a:lstStyle/>
          <a:p>
            <a:pPr marL="109537" indent="0">
              <a:buNone/>
            </a:pPr>
            <a:r>
              <a:rPr lang="sk-SK" sz="2000" dirty="0"/>
              <a:t>MAS vyhlasuje výzvu iba na 1 aktivitu.</a:t>
            </a:r>
          </a:p>
          <a:p>
            <a:pPr marL="109537" indent="0">
              <a:buNone/>
            </a:pPr>
            <a:r>
              <a:rPr lang="sk-SK" sz="2000" b="1" dirty="0"/>
              <a:t>Forma preukázania:</a:t>
            </a:r>
            <a:endParaRPr lang="sk-SK" sz="2000" dirty="0"/>
          </a:p>
          <a:p>
            <a:r>
              <a:rPr lang="sk-SK" sz="2000" dirty="0"/>
              <a:t>Informácie uvedené v žiadosti o príspevok.</a:t>
            </a:r>
          </a:p>
          <a:p>
            <a:pPr marL="109537" indent="0">
              <a:buNone/>
            </a:pPr>
            <a:r>
              <a:rPr lang="sk-SK" sz="2000" b="1" dirty="0"/>
              <a:t>Spôsob overenia:</a:t>
            </a:r>
            <a:endParaRPr lang="sk-SK" sz="2000" dirty="0"/>
          </a:p>
          <a:p>
            <a:r>
              <a:rPr lang="sk-SK" sz="2000" dirty="0"/>
              <a:t>MAS v rámci odborného hodnotenia projektu posúdi, či je projekt v súlade s podporovanými aktivitami v rámci výzvy.</a:t>
            </a:r>
          </a:p>
          <a:p>
            <a:pPr marL="109537" indent="0">
              <a:buNone/>
            </a:pPr>
            <a:endParaRPr lang="sk-SK" sz="2000" dirty="0"/>
          </a:p>
          <a:p>
            <a:pPr marL="109537" indent="0">
              <a:buNone/>
            </a:pPr>
            <a:r>
              <a:rPr lang="sk-SK" sz="2000" dirty="0"/>
              <a:t>Oprávnenosť výdavkov je stanovená v Prílohe č. 2 Výzvy, ktorá tvorí nemennú súčasť riadiacej dokumentácie.</a:t>
            </a:r>
          </a:p>
          <a:p>
            <a:pPr marL="109537" indent="0">
              <a:buNone/>
            </a:pPr>
            <a:endParaRPr lang="sk-SK" sz="2000" dirty="0"/>
          </a:p>
          <a:p>
            <a:r>
              <a:rPr lang="sk-SK" sz="2000" b="1" dirty="0"/>
              <a:t>Demarkačná línia medzi EPFRV (PRV) a EFFR (IROP)</a:t>
            </a:r>
          </a:p>
          <a:p>
            <a:pPr marL="109537" indent="0">
              <a:buNone/>
            </a:pPr>
            <a:r>
              <a:rPr lang="sk-SK" sz="2000" b="1" dirty="0"/>
              <a:t>PRV: </a:t>
            </a:r>
            <a:r>
              <a:rPr lang="sk-SK" sz="2000" b="1" dirty="0">
                <a:solidFill>
                  <a:srgbClr val="FF0000"/>
                </a:solidFill>
              </a:rPr>
              <a:t>subjekty pôsobiace v oblasti poľnohospodárskej prvovýroby, </a:t>
            </a:r>
            <a:endParaRPr lang="sk-SK" sz="2000" b="1" dirty="0" smtClean="0">
              <a:solidFill>
                <a:srgbClr val="FF0000"/>
              </a:solidFill>
            </a:endParaRPr>
          </a:p>
          <a:p>
            <a:pPr marL="109537" indent="0">
              <a:buNone/>
            </a:pPr>
            <a:r>
              <a:rPr lang="sk-SK" sz="2000" b="1" dirty="0">
                <a:solidFill>
                  <a:srgbClr val="FF0000"/>
                </a:solidFill>
              </a:rPr>
              <a:t> </a:t>
            </a:r>
            <a:r>
              <a:rPr lang="sk-SK" sz="2000" b="1" dirty="0" smtClean="0">
                <a:solidFill>
                  <a:srgbClr val="FF0000"/>
                </a:solidFill>
              </a:rPr>
              <a:t>        oblasť lesníctva, rybolovu a </a:t>
            </a:r>
            <a:r>
              <a:rPr lang="sk-SK" sz="2000" b="1" dirty="0" err="1" smtClean="0">
                <a:solidFill>
                  <a:srgbClr val="FF0000"/>
                </a:solidFill>
              </a:rPr>
              <a:t>akvakultúry</a:t>
            </a:r>
            <a:r>
              <a:rPr lang="sk-SK" sz="2000" b="1" dirty="0" smtClean="0">
                <a:solidFill>
                  <a:srgbClr val="FF0000"/>
                </a:solidFill>
              </a:rPr>
              <a:t>, vidieckeho </a:t>
            </a:r>
            <a:r>
              <a:rPr lang="sk-SK" sz="2000" b="1" dirty="0">
                <a:solidFill>
                  <a:srgbClr val="FF0000"/>
                </a:solidFill>
              </a:rPr>
              <a:t>cestovného ruchu a </a:t>
            </a:r>
            <a:r>
              <a:rPr lang="sk-SK" sz="2000" b="1" dirty="0" smtClean="0">
                <a:solidFill>
                  <a:srgbClr val="FF0000"/>
                </a:solidFill>
              </a:rPr>
              <a:t>    potravinárstva</a:t>
            </a:r>
            <a:endParaRPr lang="sk-SK" sz="2000" b="1" dirty="0">
              <a:solidFill>
                <a:srgbClr val="FF0000"/>
              </a:solidFill>
            </a:endParaRPr>
          </a:p>
          <a:p>
            <a:pPr marL="109537" indent="0">
              <a:buNone/>
            </a:pPr>
            <a:r>
              <a:rPr lang="sk-SK" sz="2000" b="1" dirty="0"/>
              <a:t>IROP: podpora ostatných podnikateľských aktivít v území MAS</a:t>
            </a:r>
          </a:p>
          <a:p>
            <a:pPr marL="109537" indent="0">
              <a:buNone/>
            </a:pPr>
            <a:endParaRPr lang="sk-SK" sz="2000" dirty="0">
              <a:latin typeface="Gotham"/>
            </a:endParaRPr>
          </a:p>
          <a:p>
            <a:pPr marL="109537" indent="0">
              <a:buNone/>
            </a:pPr>
            <a:endParaRPr lang="sk-SK" sz="2000" dirty="0">
              <a:latin typeface="Gotham"/>
            </a:endParaRPr>
          </a:p>
        </p:txBody>
      </p:sp>
    </p:spTree>
    <p:extLst>
      <p:ext uri="{BB962C8B-B14F-4D97-AF65-F5344CB8AC3E}">
        <p14:creationId xmlns:p14="http://schemas.microsoft.com/office/powerpoint/2010/main" val="1918111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7378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r>
              <a:rPr lang="sk-SK" sz="2000" dirty="0">
                <a:latin typeface="Gotham"/>
              </a:rPr>
              <a:t>Pojem jediný podnik zahŕňa všetky podniky (subjekty vykonávajúce hospodársku činnosť), medzi ktorými je aspoň jeden z týchto vzťahov:</a:t>
            </a:r>
          </a:p>
          <a:p>
            <a:pPr marL="566737" indent="-457200" algn="just">
              <a:buFont typeface="+mj-lt"/>
              <a:buAutoNum type="alphaLcParenR"/>
            </a:pPr>
            <a:r>
              <a:rPr lang="sk-SK" sz="2000" dirty="0">
                <a:latin typeface="Gotham"/>
              </a:rPr>
              <a:t>jeden podnik má väčšinu hlasovacích práv akcionárov alebo spoločníkov v inom podniku;</a:t>
            </a:r>
          </a:p>
          <a:p>
            <a:pPr marL="566737" indent="-457200" algn="just">
              <a:buFont typeface="+mj-lt"/>
              <a:buAutoNum type="alphaLcParenR"/>
            </a:pPr>
            <a:r>
              <a:rPr lang="sk-SK" sz="2000" dirty="0">
                <a:latin typeface="Gotham"/>
              </a:rPr>
              <a:t>jeden podnik má právo vymenovať alebo odvolať väčšinu členov správneho, riadiaceho alebo dozorného orgánu iného podniku;</a:t>
            </a:r>
          </a:p>
          <a:p>
            <a:pPr marL="566737" indent="-457200" algn="just">
              <a:buFont typeface="+mj-lt"/>
              <a:buAutoNum type="alphaLcParenR"/>
            </a:pPr>
            <a:r>
              <a:rPr lang="sk-SK" sz="2000" dirty="0">
                <a:latin typeface="Gotham"/>
              </a:rPr>
              <a:t>jeden podnik má právo dominantným spôsobom ovplyvňovať iný podnik na základe zmluvy, ktorú s daným podnikom uzavrel, alebo na základe ustanovenia v zakladajúcom dokumente alebo stanovách spoločnosti;</a:t>
            </a:r>
          </a:p>
          <a:p>
            <a:pPr marL="566737" indent="-457200" algn="just">
              <a:buFont typeface="+mj-lt"/>
              <a:buAutoNum type="alphaLcParenR"/>
            </a:pPr>
            <a:r>
              <a:rPr lang="sk-SK" sz="2000" dirty="0">
                <a:latin typeface="Gotham"/>
              </a:rPr>
              <a:t>jeden podnik, ktorý je akcionárom alebo spoločníkom iného podniku, má sám na základe zmluvy s inými akcionármi alebo spoločníkmi daného podniku pod kontrolou väčšinu hlasovacích práv akcionárov alebo spoločníkov v danom podniku.</a:t>
            </a:r>
          </a:p>
          <a:p>
            <a:pPr marL="109537" indent="0" algn="just">
              <a:buNone/>
            </a:pPr>
            <a:endParaRPr lang="sk-SK" sz="1000" b="1" dirty="0">
              <a:latin typeface="Gotham"/>
            </a:endParaRPr>
          </a:p>
        </p:txBody>
      </p:sp>
    </p:spTree>
    <p:extLst>
      <p:ext uri="{BB962C8B-B14F-4D97-AF65-F5344CB8AC3E}">
        <p14:creationId xmlns:p14="http://schemas.microsoft.com/office/powerpoint/2010/main" val="24054148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9090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endParaRPr lang="sk-SK" sz="1000" b="1" dirty="0">
              <a:latin typeface="Gotham"/>
            </a:endParaRPr>
          </a:p>
          <a:p>
            <a:pPr marL="109537" indent="0" algn="just">
              <a:buNone/>
            </a:pPr>
            <a:r>
              <a:rPr lang="sk-SK" sz="2000" b="1" dirty="0">
                <a:latin typeface="Gotham"/>
              </a:rPr>
              <a:t>Metodické usmernenie k pojmu jediný podnik </a:t>
            </a:r>
            <a:r>
              <a:rPr lang="sk-SK" sz="2000" dirty="0">
                <a:hlinkClick r:id="rId2"/>
              </a:rPr>
              <a:t>http://www.statnapomoc.sk/wp-content/uploads/2015/08/Jediny-podnik.pdf</a:t>
            </a:r>
            <a:endParaRPr lang="sk-SK" sz="2000" dirty="0"/>
          </a:p>
          <a:p>
            <a:pPr marL="109537" indent="0" algn="just">
              <a:buNone/>
            </a:pPr>
            <a:endParaRPr lang="sk-SK" sz="2000" b="1" dirty="0">
              <a:latin typeface="Gotham"/>
            </a:endParaRPr>
          </a:p>
          <a:p>
            <a:pPr algn="just">
              <a:buFontTx/>
              <a:buChar char="-"/>
            </a:pPr>
            <a:r>
              <a:rPr lang="sk-SK" sz="2000" dirty="0">
                <a:latin typeface="Gotham"/>
              </a:rPr>
              <a:t>skúmanie vzťahov medzi podnikmi, a teda aj kumulácie pomoci len v rámci SR</a:t>
            </a:r>
          </a:p>
          <a:p>
            <a:pPr algn="just">
              <a:buFontTx/>
              <a:buChar char="-"/>
            </a:pPr>
            <a:r>
              <a:rPr lang="sk-SK" sz="2000" dirty="0">
                <a:latin typeface="Gotham"/>
              </a:rPr>
              <a:t>v prípade vzťahov s FO sa skúma, či daná FO vykonáva hospodársku činnosť, a teda, či je podnikom (pôsobenie na určitom trhu je na rozdiel od MSP irelevantné)</a:t>
            </a:r>
          </a:p>
          <a:p>
            <a:pPr algn="just">
              <a:buFontTx/>
              <a:buChar char="-"/>
            </a:pPr>
            <a:r>
              <a:rPr lang="sk-SK" sz="2000" dirty="0">
                <a:latin typeface="Gotham"/>
              </a:rPr>
              <a:t>podniky priamo napojené na jeden orgán verejnej moci (bez existencie ďalších vzťahov medzi týmito podnikmi) sa nepovažujú za jediný podnik</a:t>
            </a:r>
          </a:p>
        </p:txBody>
      </p:sp>
    </p:spTree>
    <p:extLst>
      <p:ext uri="{BB962C8B-B14F-4D97-AF65-F5344CB8AC3E}">
        <p14:creationId xmlns:p14="http://schemas.microsoft.com/office/powerpoint/2010/main" val="32114242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9090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endParaRPr lang="sk-SK" sz="1000" b="1" dirty="0">
              <a:latin typeface="Gotham"/>
            </a:endParaRPr>
          </a:p>
          <a:p>
            <a:pPr marL="109537" indent="0" algn="just">
              <a:buNone/>
            </a:pPr>
            <a:r>
              <a:rPr lang="sk-SK" sz="2000" b="1" dirty="0"/>
              <a:t>Príklad</a:t>
            </a:r>
          </a:p>
          <a:p>
            <a:pPr marL="109537" indent="0" algn="just">
              <a:buNone/>
            </a:pPr>
            <a:endParaRPr lang="sk-SK" sz="2000" b="1" dirty="0"/>
          </a:p>
          <a:p>
            <a:pPr marL="109537" indent="0" algn="just">
              <a:buNone/>
            </a:pPr>
            <a:endParaRPr lang="sk-SK" sz="2000" b="1" dirty="0"/>
          </a:p>
          <a:p>
            <a:pPr marL="109537" indent="0" algn="just">
              <a:buNone/>
            </a:pPr>
            <a:r>
              <a:rPr lang="sk-SK" sz="2000" dirty="0"/>
              <a:t>                               100%</a:t>
            </a:r>
          </a:p>
          <a:p>
            <a:pPr marL="109537" indent="0" algn="just">
              <a:buNone/>
            </a:pPr>
            <a:r>
              <a:rPr lang="sk-SK" sz="2000" dirty="0"/>
              <a:t>                                                                            50%</a:t>
            </a:r>
          </a:p>
          <a:p>
            <a:pPr marL="109537" indent="0" algn="just">
              <a:buNone/>
            </a:pPr>
            <a:endParaRPr lang="sk-SK" sz="2000" dirty="0"/>
          </a:p>
          <a:p>
            <a:pPr marL="109537" indent="0" algn="just">
              <a:buNone/>
            </a:pPr>
            <a:endParaRPr lang="sk-SK" sz="2000" dirty="0"/>
          </a:p>
          <a:p>
            <a:pPr marL="109537" indent="0" algn="just">
              <a:buNone/>
            </a:pPr>
            <a:r>
              <a:rPr lang="sk-SK" sz="2000" dirty="0"/>
              <a:t>                                                                         50%</a:t>
            </a:r>
          </a:p>
          <a:p>
            <a:pPr marL="109537" indent="0" algn="just">
              <a:buNone/>
            </a:pPr>
            <a:r>
              <a:rPr lang="sk-SK" sz="2000" dirty="0"/>
              <a:t>                               100%</a:t>
            </a:r>
          </a:p>
        </p:txBody>
      </p:sp>
      <p:sp>
        <p:nvSpPr>
          <p:cNvPr id="2" name="Ovál 1">
            <a:extLst>
              <a:ext uri="{FF2B5EF4-FFF2-40B4-BE49-F238E27FC236}">
                <a16:creationId xmlns:a16="http://schemas.microsoft.com/office/drawing/2014/main" id="{E1FDDB7A-BF12-49C7-9973-D6DB2BC480E8}"/>
              </a:ext>
            </a:extLst>
          </p:cNvPr>
          <p:cNvSpPr/>
          <p:nvPr/>
        </p:nvSpPr>
        <p:spPr>
          <a:xfrm>
            <a:off x="683568" y="2702678"/>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-A </a:t>
            </a:r>
          </a:p>
        </p:txBody>
      </p:sp>
      <p:sp>
        <p:nvSpPr>
          <p:cNvPr id="6" name="Ovál 5">
            <a:extLst>
              <a:ext uri="{FF2B5EF4-FFF2-40B4-BE49-F238E27FC236}">
                <a16:creationId xmlns:a16="http://schemas.microsoft.com/office/drawing/2014/main" id="{363EF711-EC78-4F70-95CC-83678827C1A6}"/>
              </a:ext>
            </a:extLst>
          </p:cNvPr>
          <p:cNvSpPr/>
          <p:nvPr/>
        </p:nvSpPr>
        <p:spPr>
          <a:xfrm>
            <a:off x="683568" y="4226860"/>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-B </a:t>
            </a:r>
          </a:p>
        </p:txBody>
      </p:sp>
      <p:sp>
        <p:nvSpPr>
          <p:cNvPr id="7" name="Ovál 6">
            <a:extLst>
              <a:ext uri="{FF2B5EF4-FFF2-40B4-BE49-F238E27FC236}">
                <a16:creationId xmlns:a16="http://schemas.microsoft.com/office/drawing/2014/main" id="{9D31BCAE-F932-4CB3-BE86-4A9136338FAD}"/>
              </a:ext>
            </a:extLst>
          </p:cNvPr>
          <p:cNvSpPr/>
          <p:nvPr/>
        </p:nvSpPr>
        <p:spPr>
          <a:xfrm>
            <a:off x="3131840" y="2702678"/>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FO-C </a:t>
            </a:r>
          </a:p>
        </p:txBody>
      </p:sp>
      <p:sp>
        <p:nvSpPr>
          <p:cNvPr id="8" name="Ovál 7">
            <a:extLst>
              <a:ext uri="{FF2B5EF4-FFF2-40B4-BE49-F238E27FC236}">
                <a16:creationId xmlns:a16="http://schemas.microsoft.com/office/drawing/2014/main" id="{0A8C7DFE-2EE1-49D9-9CB9-D8C6819FD44B}"/>
              </a:ext>
            </a:extLst>
          </p:cNvPr>
          <p:cNvSpPr/>
          <p:nvPr/>
        </p:nvSpPr>
        <p:spPr>
          <a:xfrm>
            <a:off x="3139447" y="4226860"/>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FO-D </a:t>
            </a:r>
          </a:p>
        </p:txBody>
      </p:sp>
      <p:sp>
        <p:nvSpPr>
          <p:cNvPr id="9" name="Ovál 8">
            <a:extLst>
              <a:ext uri="{FF2B5EF4-FFF2-40B4-BE49-F238E27FC236}">
                <a16:creationId xmlns:a16="http://schemas.microsoft.com/office/drawing/2014/main" id="{7D9E49BD-4D86-4ADB-9938-035474514C14}"/>
              </a:ext>
            </a:extLst>
          </p:cNvPr>
          <p:cNvSpPr/>
          <p:nvPr/>
        </p:nvSpPr>
        <p:spPr>
          <a:xfrm>
            <a:off x="5580112" y="3398059"/>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-E </a:t>
            </a:r>
          </a:p>
        </p:txBody>
      </p:sp>
      <p:cxnSp>
        <p:nvCxnSpPr>
          <p:cNvPr id="10" name="Rovná spojovacia šípka 9">
            <a:extLst>
              <a:ext uri="{FF2B5EF4-FFF2-40B4-BE49-F238E27FC236}">
                <a16:creationId xmlns:a16="http://schemas.microsoft.com/office/drawing/2014/main" id="{CB9BB506-5094-43A2-8C47-D1AECF853BCA}"/>
              </a:ext>
            </a:extLst>
          </p:cNvPr>
          <p:cNvCxnSpPr>
            <a:stCxn id="7" idx="2"/>
            <a:endCxn id="2" idx="6"/>
          </p:cNvCxnSpPr>
          <p:nvPr/>
        </p:nvCxnSpPr>
        <p:spPr>
          <a:xfrm flipH="1">
            <a:off x="1835696" y="3245859"/>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a:extLst>
              <a:ext uri="{FF2B5EF4-FFF2-40B4-BE49-F238E27FC236}">
                <a16:creationId xmlns:a16="http://schemas.microsoft.com/office/drawing/2014/main" id="{B3CDA083-48F2-4300-8E57-CAD9600BAE59}"/>
              </a:ext>
            </a:extLst>
          </p:cNvPr>
          <p:cNvCxnSpPr>
            <a:stCxn id="8" idx="2"/>
            <a:endCxn id="6" idx="6"/>
          </p:cNvCxnSpPr>
          <p:nvPr/>
        </p:nvCxnSpPr>
        <p:spPr>
          <a:xfrm flipH="1">
            <a:off x="1835696" y="4770041"/>
            <a:ext cx="1303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a:extLst>
              <a:ext uri="{FF2B5EF4-FFF2-40B4-BE49-F238E27FC236}">
                <a16:creationId xmlns:a16="http://schemas.microsoft.com/office/drawing/2014/main" id="{B6F34B4E-115B-4E55-A005-CA56C9EBE3CE}"/>
              </a:ext>
            </a:extLst>
          </p:cNvPr>
          <p:cNvCxnSpPr/>
          <p:nvPr/>
        </p:nvCxnSpPr>
        <p:spPr>
          <a:xfrm flipV="1">
            <a:off x="4283968" y="4149080"/>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ovná spojovacia šípka 17">
            <a:extLst>
              <a:ext uri="{FF2B5EF4-FFF2-40B4-BE49-F238E27FC236}">
                <a16:creationId xmlns:a16="http://schemas.microsoft.com/office/drawing/2014/main" id="{A92CB910-2DED-4DF8-91C1-20AFE0A4FA8A}"/>
              </a:ext>
            </a:extLst>
          </p:cNvPr>
          <p:cNvCxnSpPr>
            <a:stCxn id="7" idx="6"/>
          </p:cNvCxnSpPr>
          <p:nvPr/>
        </p:nvCxnSpPr>
        <p:spPr>
          <a:xfrm>
            <a:off x="4283968" y="3245859"/>
            <a:ext cx="1296144" cy="437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789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 </a:t>
            </a:r>
          </a:p>
          <a:p>
            <a:pPr marL="109537" indent="0">
              <a:buNone/>
            </a:pPr>
            <a:r>
              <a:rPr lang="sk-SK" sz="2000" dirty="0"/>
              <a:t>Eliminácia podpory projektov s negatívnym vplyvom na územia sústavy NATURA 2000.</a:t>
            </a:r>
          </a:p>
          <a:p>
            <a:pPr marL="109537" indent="0">
              <a:buNone/>
            </a:pPr>
            <a:endParaRPr lang="sk-SK" sz="2000" dirty="0"/>
          </a:p>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plnenie požiadaviek v oblasti dopadu projektu na územia sústavy Natura 2000.</a:t>
            </a:r>
          </a:p>
          <a:p>
            <a:pPr marL="109537" indent="0">
              <a:buNone/>
            </a:pPr>
            <a:endParaRPr lang="sk-SK" sz="2000" dirty="0"/>
          </a:p>
          <a:p>
            <a:pPr marL="109537" indent="0">
              <a:buNone/>
            </a:pPr>
            <a:r>
              <a:rPr lang="sk-SK" sz="2000" dirty="0"/>
              <a:t>Predloženie prílohy sa netýka žiadateľov, ktorí v rámci Dokladov preukazujúcich plnenie požiadaviek v oblasti posudzovania vplyvov na životné prostredie predkladajú platné záverečné stanovisko alebo rozhodnutie zo zisťovacieho konania, nakoľko vyjadrenie príslušného orgánu bolo vydané v rámci zisťovacieho konania, resp. povinného hodnotenia.</a:t>
            </a:r>
            <a:endParaRPr lang="sk-SK" sz="2000" b="1" dirty="0"/>
          </a:p>
        </p:txBody>
      </p:sp>
    </p:spTree>
    <p:extLst>
      <p:ext uri="{BB962C8B-B14F-4D97-AF65-F5344CB8AC3E}">
        <p14:creationId xmlns:p14="http://schemas.microsoft.com/office/powerpoint/2010/main" val="3696214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súlad s požiadavkami v oblasti dopadu projektu na územia sústavy NATURA 2000</a:t>
            </a:r>
          </a:p>
          <a:p>
            <a:pPr marL="109537" indent="0">
              <a:buNone/>
            </a:pPr>
            <a:endParaRPr lang="sk-SK" sz="2000" dirty="0"/>
          </a:p>
          <a:p>
            <a:pPr marL="109537" indent="0">
              <a:buNone/>
            </a:pPr>
            <a:r>
              <a:rPr lang="sk-SK" sz="2000" dirty="0"/>
              <a:t>V rámci tejto prílohy žiadateľ predkladá pri projekte, pri ktorom realizácia aktivít:</a:t>
            </a:r>
          </a:p>
          <a:p>
            <a:pPr>
              <a:buFont typeface="Arial" panose="020B0604020202020204" pitchFamily="34" charset="0"/>
              <a:buChar char="•"/>
            </a:pPr>
            <a:r>
              <a:rPr lang="sk-SK" sz="2000" b="1" dirty="0"/>
              <a:t>priamo zasahuje na územie </a:t>
            </a:r>
            <a:r>
              <a:rPr lang="sk-SK" sz="2000" b="1" dirty="0" err="1"/>
              <a:t>Natura</a:t>
            </a:r>
            <a:r>
              <a:rPr lang="sk-SK" sz="2000" b="1" dirty="0"/>
              <a:t> 2000</a:t>
            </a:r>
            <a:r>
              <a:rPr lang="sk-SK" sz="2000" dirty="0"/>
              <a:t>, alebo pri ktorom je pravdepodobné, že môže mať samostatne alebo s iným projektom alebo plánom na tieto územia významný vplyv, </a:t>
            </a:r>
            <a:r>
              <a:rPr lang="sk-SK" sz="2000" b="1" dirty="0"/>
              <a:t>odborné stanovisko </a:t>
            </a:r>
            <a:r>
              <a:rPr lang="sk-SK" sz="2000" dirty="0"/>
              <a:t>(právoplatné rozhodnutie) </a:t>
            </a:r>
            <a:r>
              <a:rPr lang="sk-SK" sz="2000" b="1" dirty="0"/>
              <a:t>okresného úradu v sídle kraja </a:t>
            </a:r>
            <a:r>
              <a:rPr lang="sk-SK" sz="2000" dirty="0"/>
              <a:t>vydané podľa § 28 zákona č. 543/2002 Z. z. o ochrane prírody a krajiny k možnosti významného vplyvu projektu na územia </a:t>
            </a:r>
            <a:r>
              <a:rPr lang="sk-SK" sz="2000" dirty="0" err="1"/>
              <a:t>Natura</a:t>
            </a:r>
            <a:r>
              <a:rPr lang="sk-SK" sz="2000" dirty="0"/>
              <a:t> 2000, pričom zo stanoviska musí byť zrejmé, že aktivity projektu, resp. projekt pravdepodobne nebude mať významný nepriaznivý vplyv na územia patriace do európskej sústavy chránených území </a:t>
            </a:r>
            <a:r>
              <a:rPr lang="sk-SK" sz="2000" dirty="0" err="1"/>
              <a:t>Natura</a:t>
            </a:r>
            <a:r>
              <a:rPr lang="sk-SK" sz="2000" dirty="0"/>
              <a:t> 2000;</a:t>
            </a:r>
          </a:p>
          <a:p>
            <a:pPr marL="109537" indent="0">
              <a:buNone/>
            </a:pPr>
            <a:endParaRPr lang="sk-SK" sz="2000" dirty="0"/>
          </a:p>
        </p:txBody>
      </p:sp>
    </p:spTree>
    <p:extLst>
      <p:ext uri="{BB962C8B-B14F-4D97-AF65-F5344CB8AC3E}">
        <p14:creationId xmlns:p14="http://schemas.microsoft.com/office/powerpoint/2010/main" val="997580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súlad s požiadavkami v oblasti dopadu projektu na územia sústavy NATURA 2000</a:t>
            </a:r>
          </a:p>
          <a:p>
            <a:pPr marL="109537" indent="0">
              <a:buNone/>
            </a:pPr>
            <a:endParaRPr lang="sk-SK" sz="2000" dirty="0"/>
          </a:p>
          <a:p>
            <a:pPr marL="109537" indent="0">
              <a:buNone/>
            </a:pPr>
            <a:r>
              <a:rPr lang="sk-SK" sz="2000" dirty="0"/>
              <a:t>V rámci tejto prílohy žiadateľ predkladá pri projekte, pri ktorom realizácia aktivít:</a:t>
            </a:r>
          </a:p>
          <a:p>
            <a:pPr>
              <a:buFont typeface="Arial" panose="020B0604020202020204" pitchFamily="34" charset="0"/>
              <a:buChar char="•"/>
            </a:pPr>
            <a:r>
              <a:rPr lang="sk-SK" sz="2000" b="1" dirty="0"/>
              <a:t>nezasahuje na územia </a:t>
            </a:r>
            <a:r>
              <a:rPr lang="sk-SK" sz="2000" b="1" dirty="0" err="1"/>
              <a:t>Natura</a:t>
            </a:r>
            <a:r>
              <a:rPr lang="sk-SK" sz="2000" b="1" dirty="0"/>
              <a:t> 2000</a:t>
            </a:r>
            <a:r>
              <a:rPr lang="sk-SK" sz="2000" dirty="0"/>
              <a:t>, resp. pri ktorom je pravdepodobné, že realizácia aktivít nemôže mať samostatne alebo v kombinácii s iným projektom alebo plánom na tieto územia významný vplyv, </a:t>
            </a:r>
            <a:r>
              <a:rPr lang="sk-SK" sz="2000" b="1" dirty="0"/>
              <a:t>vyjadrenie okresného úradu </a:t>
            </a:r>
            <a:r>
              <a:rPr lang="sk-SK" sz="2000" dirty="0"/>
              <a:t>podľa § 9 zákona o ochrane prírody a krajiny k plánovanej činnosti, pričom z vyjadrenia musí byť zrejmé, že projekt nenapĺňa znaky projektu, ktorý pravdepodobne bude mať vplyv na územia </a:t>
            </a:r>
            <a:r>
              <a:rPr lang="sk-SK" sz="2000" dirty="0" err="1"/>
              <a:t>Natura</a:t>
            </a:r>
            <a:r>
              <a:rPr lang="sk-SK" sz="2000" dirty="0"/>
              <a:t> 2000. Zároveň z obsahu dokumentu musí byť jednoznačne identifikovateľné, že vyjadrenie sa týka projektu, ktorý je predmetom </a:t>
            </a:r>
            <a:r>
              <a:rPr lang="sk-SK" sz="2000" dirty="0" err="1"/>
              <a:t>ŽoPr</a:t>
            </a:r>
            <a:r>
              <a:rPr lang="sk-SK" sz="2000" dirty="0"/>
              <a:t> (</a:t>
            </a:r>
            <a:r>
              <a:rPr lang="sk-SK" sz="2000" dirty="0" err="1"/>
              <a:t>t.j</a:t>
            </a:r>
            <a:r>
              <a:rPr lang="sk-SK" sz="2000" dirty="0"/>
              <a:t>. vyjadrenie musí obsahovať identifikáciu projektu, popis (charakteristiku a parametre) navrhovanej činnosti (príp. popis aktivít projektu), ktorá bola predmetom vyjadrenia, lokalizáciu navrhovanej činnosti (projektu), a to až na úrovni parciel, ak je to potrebné pre posúdenie navrhovanej činnosti (projektu) a vyjadrenie príslušného orgánu k navrhovanej činnosti (projektu).</a:t>
            </a:r>
          </a:p>
        </p:txBody>
      </p:sp>
    </p:spTree>
    <p:extLst>
      <p:ext uri="{BB962C8B-B14F-4D97-AF65-F5344CB8AC3E}">
        <p14:creationId xmlns:p14="http://schemas.microsoft.com/office/powerpoint/2010/main" val="39478233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 </a:t>
            </a:r>
          </a:p>
          <a:p>
            <a:pPr marL="109537" indent="0">
              <a:buNone/>
            </a:pPr>
            <a:r>
              <a:rPr lang="sk-SK" sz="2000" dirty="0"/>
              <a:t>Eliminácia podpory projektov s negatívnym vplyvom na životné prostredie.</a:t>
            </a:r>
          </a:p>
          <a:p>
            <a:pPr marL="109537" indent="0">
              <a:buNone/>
            </a:pPr>
            <a:endParaRPr lang="sk-SK" sz="2000" dirty="0"/>
          </a:p>
          <a:p>
            <a:pPr marL="109537" indent="0">
              <a:buNone/>
            </a:pPr>
            <a:r>
              <a:rPr lang="sk-SK" sz="2000" dirty="0"/>
              <a:t>Projekt, ktorý je predmetom </a:t>
            </a:r>
            <a:r>
              <a:rPr lang="sk-SK" sz="2000" dirty="0" err="1"/>
              <a:t>ŽoPr</a:t>
            </a:r>
            <a:r>
              <a:rPr lang="sk-SK" sz="2000" dirty="0"/>
              <a:t>, musí byť v súlade s požiadavkami v oblasti posudzovania vplyvov navrhovanej činnosti na životné prostredie podľa zákona č. 24/2006 Z. z. o posudzovaní vplyvov na životné prostredie. V prípade, ak v rámci navrhovanej činnosti došlo k zmene, musí byť rovnako v súlade s požiadavkami v oblasti posudzovania vplyvu navrhovanej činnosti na životné prostredie. Závery, uvedené v záverečnom stanovisku z posudzovania vplyvov na životné prostredie (ak navrhovaná činnosť alebo jej zmena podlieha povinnému hodnoteniu alebo z rozhodnutia zo zisťovacieho konania vyplynulo, že sa navrhovaná činnosť alebo jej zmena bude ďalej posudzovať podľa zákona o posudzovaní vplyvov), musia byť zohľadnené v povolení na realizáciu projektu, resp. v zmene takéhoto povolenia (t. j. uvedené platí rovnako aj v prípade zmien v povolení na realizáciu projektu). </a:t>
            </a:r>
          </a:p>
        </p:txBody>
      </p:sp>
    </p:spTree>
    <p:extLst>
      <p:ext uri="{BB962C8B-B14F-4D97-AF65-F5344CB8AC3E}">
        <p14:creationId xmlns:p14="http://schemas.microsoft.com/office/powerpoint/2010/main" val="12598878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plnenie požiadaviek v oblasti posudzovania vplyvov na životné prostredie, t.j.:</a:t>
            </a:r>
          </a:p>
          <a:p>
            <a:pPr marL="566737" indent="-457200">
              <a:buFont typeface="+mj-lt"/>
              <a:buAutoNum type="alphaLcParenR"/>
            </a:pPr>
            <a:r>
              <a:rPr lang="sk-SK" sz="2000" b="1" dirty="0"/>
              <a:t>platné záverečné stanovisko </a:t>
            </a:r>
            <a:r>
              <a:rPr lang="sk-SK" sz="2000" dirty="0"/>
              <a:t>z posúdenia vplyvov navrhovanej činnosti, resp. jej zmeny na životné prostredie podľa zákona o posudzovaní vplyvov (v prípade zmeny navrhovanej činnosti je žiadateľ povinný predložiť pôvodné záverečné stanovisko z posúdenia vplyvov na životné prostredie, ako aj záverečné stanovisko z posúdenia zmeny navrhovanej činnosti, ak zmena činnosti podliehala povinnému hodnoteniu alebo z rozhodnutia zo zisťovacieho konania vyplynulo, že sa navrhovaná zmena činnosti bude ďalej posudzovať). Záverečné stanovisko </a:t>
            </a:r>
            <a:r>
              <a:rPr lang="sk-SK" sz="2000" b="1" dirty="0"/>
              <a:t>musí</a:t>
            </a:r>
            <a:r>
              <a:rPr lang="sk-SK" sz="2000" dirty="0"/>
              <a:t> okrem povinných náležitostí, celkového hodnotenia vplyvov navrhovanej činnosti, alebo jej zmeny na životné prostredie </a:t>
            </a:r>
            <a:r>
              <a:rPr lang="sk-SK" sz="2000" b="1" dirty="0"/>
              <a:t>obsahovať aj informáciu, že príslušný orgán súhlasí s navrhovanou činnosťou alebo jej zmenou</a:t>
            </a:r>
            <a:r>
              <a:rPr lang="sk-SK" sz="2000" dirty="0"/>
              <a:t>, alebo</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39929514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endParaRPr lang="sk-SK" sz="2000" dirty="0"/>
          </a:p>
          <a:p>
            <a:pPr marL="566737" indent="-457200">
              <a:buFont typeface="+mj-lt"/>
              <a:buAutoNum type="alphaLcParenR" startAt="2"/>
            </a:pPr>
            <a:r>
              <a:rPr lang="sk-SK" sz="2000" b="1" dirty="0"/>
              <a:t>rozhodnutie zo zisťovacieho konania </a:t>
            </a:r>
            <a:r>
              <a:rPr lang="sk-SK" sz="2000" dirty="0"/>
              <a:t>o tom, že navrhovaná činnosť, resp. zmena navrhovanej činnosti nepodlieha posudzovaniu vplyvov na životné prostredie podľa zákona o posudzovaní vplyvov (v prípade zmeny navrhovanej činnosti je žiadateľ povinný súčasne predložiť aj relevantný doklad k pôvodne navrhovanej činnosti), alebo</a:t>
            </a:r>
          </a:p>
          <a:p>
            <a:pPr marL="566737" indent="-457200">
              <a:buFont typeface="+mj-lt"/>
              <a:buAutoNum type="alphaLcParenR" startAt="2"/>
            </a:pPr>
            <a:r>
              <a:rPr lang="sk-SK" sz="2000" b="1" dirty="0"/>
              <a:t>rozhodnutie príslušného orgánu </a:t>
            </a:r>
            <a:r>
              <a:rPr lang="sk-SK" sz="2000" dirty="0"/>
              <a:t>podľa § 19 ods. 1 zákona o posudzovaní vplyvov o tom, </a:t>
            </a:r>
            <a:r>
              <a:rPr lang="sk-SK" sz="2000" b="1" dirty="0"/>
              <a:t>že navrhovaná činnosť alebo jej zmena nepodlieha posudzovaniu vplyvov na životné prostredie </a:t>
            </a:r>
            <a:r>
              <a:rPr lang="sk-SK" sz="2000" dirty="0"/>
              <a:t>podľa zákona o posudzovaní vplyvov, alebo</a:t>
            </a:r>
          </a:p>
          <a:p>
            <a:pPr marL="566737" indent="-457200">
              <a:buFont typeface="+mj-lt"/>
              <a:buAutoNum type="alphaLcParenR" startAt="2"/>
            </a:pPr>
            <a:r>
              <a:rPr lang="sk-SK" sz="2000" b="1" dirty="0"/>
              <a:t>vyjadrenie príslušného orgánu </a:t>
            </a:r>
            <a:r>
              <a:rPr lang="sk-SK" sz="2000" dirty="0"/>
              <a:t>o tom, </a:t>
            </a:r>
            <a:r>
              <a:rPr lang="sk-SK" sz="2000" b="1" dirty="0"/>
              <a:t>že navrhovaná činnosť</a:t>
            </a:r>
            <a:r>
              <a:rPr lang="sk-SK" sz="2000" dirty="0"/>
              <a:t>, resp. zmena navrhovanej činnosti </a:t>
            </a:r>
            <a:r>
              <a:rPr lang="sk-SK" sz="2000" b="1" dirty="0"/>
              <a:t>nepodlieha posudzovaniu vplyvov na životné prostredie </a:t>
            </a:r>
            <a:r>
              <a:rPr lang="sk-SK" sz="2000" dirty="0"/>
              <a:t>podľa zákona o posudzovaní vplyvov. Z vyjadrenia musí byť zrejmé, že je vydané k predmetu </a:t>
            </a:r>
            <a:r>
              <a:rPr lang="sk-SK" sz="2000" dirty="0" err="1"/>
              <a:t>ŽoPr</a:t>
            </a:r>
            <a:r>
              <a:rPr lang="sk-SK" sz="2000" dirty="0"/>
              <a:t> (t. j. musí obsahovať identifikáciu navrhovanej činnosti, resp. zmeny navrhovanej činnosti (projektu), parametre navrhovanej činnosti (príp. popis aktivít projektu), ktoré boli predmetom posúdenia, lokalizáciu navrhovanej činnosti (projektu).</a:t>
            </a:r>
          </a:p>
        </p:txBody>
      </p:sp>
    </p:spTree>
    <p:extLst>
      <p:ext uri="{BB962C8B-B14F-4D97-AF65-F5344CB8AC3E}">
        <p14:creationId xmlns:p14="http://schemas.microsoft.com/office/powerpoint/2010/main" val="32037096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plnenie požiadaviek v oblasti posudzovania vplyvov na životné prostredie</a:t>
            </a:r>
          </a:p>
          <a:p>
            <a:pPr marL="109537" indent="0">
              <a:buNone/>
            </a:pPr>
            <a:endParaRPr lang="sk-SK" sz="2000" dirty="0"/>
          </a:p>
          <a:p>
            <a:pPr marL="109537" indent="0">
              <a:buNone/>
            </a:pPr>
            <a:r>
              <a:rPr lang="sk-SK" sz="2000" dirty="0"/>
              <a:t>Vo vzťahu k zmene navrhovanej činnosti, ktorá bola posudzovaná podľa zákona o posudzovaní vplyvov účinného do 31.12.2014, je žiadateľ v prípade, ak bolo rozhodnuté o tom, že zmena navrhovanej činnosti nepodlieha posudzovania vplyvov na životné prostredie, povinný predložiť vyjadrenie príslušného orgánu podľa § 18 ods. 4 alebo ods. 5 zákona o posudzovaní vplyvov v znení účinnom do 31.12.2014. Aj v tomto prípade platí, že žiadateľ je povinný predložiť aj pôvodný dokument z procesu posudzovania vplyvov na životné prostredie, ktorý bol vydaný k pôvodne navrhovanej činnosti pred jej zmenou.</a:t>
            </a:r>
          </a:p>
          <a:p>
            <a:pPr marL="109537" indent="0">
              <a:buNone/>
            </a:pPr>
            <a:endParaRPr lang="sk-SK" sz="2000" dirty="0"/>
          </a:p>
          <a:p>
            <a:pPr marL="109537" indent="0">
              <a:buNone/>
            </a:pPr>
            <a:r>
              <a:rPr lang="sk-SK" sz="2000" dirty="0"/>
              <a:t>Forma predloženia prílohy</a:t>
            </a:r>
          </a:p>
          <a:p>
            <a:pPr marL="109537" indent="0">
              <a:buNone/>
            </a:pPr>
            <a:r>
              <a:rPr lang="sk-SK" sz="2000" dirty="0"/>
              <a:t>Listinná: Originál alebo úradne osvedčená kópia</a:t>
            </a:r>
          </a:p>
          <a:p>
            <a:pPr marL="109537" indent="0">
              <a:buNone/>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1788379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ustriálne">
  <a:themeElements>
    <a:clrScheme name="Industriál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dustriál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16234</TotalTime>
  <Words>8579</Words>
  <Application>Microsoft Office PowerPoint</Application>
  <PresentationFormat>Diavetítés a képernyőre (4:3 oldalarány)</PresentationFormat>
  <Paragraphs>1115</Paragraphs>
  <Slides>100</Slides>
  <Notes>1</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100</vt:i4>
      </vt:variant>
    </vt:vector>
  </HeadingPairs>
  <TitlesOfParts>
    <vt:vector size="108" baseType="lpstr">
      <vt:lpstr>Arial</vt:lpstr>
      <vt:lpstr>Calibri</vt:lpstr>
      <vt:lpstr>Georgia</vt:lpstr>
      <vt:lpstr>Gotham</vt:lpstr>
      <vt:lpstr>Times New Roman</vt:lpstr>
      <vt:lpstr>Wingdings</vt:lpstr>
      <vt:lpstr>Wingdings 2</vt:lpstr>
      <vt:lpstr>Industriálne</vt:lpstr>
      <vt:lpstr>Integrovaný regionálny operačný  program 2014 – 2020  Školenie pre MAS  Výzva MAS </vt:lpstr>
      <vt:lpstr>Obsah</vt:lpstr>
      <vt:lpstr>Vyhlasovanie výziev MAS</vt:lpstr>
      <vt:lpstr>PowerPoint-bemutató</vt:lpstr>
      <vt:lpstr>PowerPoint-bemutató</vt:lpstr>
      <vt:lpstr>Najčastejšie chyby:</vt:lpstr>
      <vt:lpstr>PowerPoint-bemutató</vt:lpstr>
      <vt:lpstr>Blok II - Podmienky poskytnutia príspevku I.</vt:lpstr>
      <vt:lpstr>PPP č. 8 Oprávnenosť aktivít projektu</vt:lpstr>
      <vt:lpstr>PowerPoint-bemutató</vt:lpstr>
      <vt:lpstr>PowerPoint-bemutató</vt:lpstr>
      <vt:lpstr>PPP č. 12 Oprávnenosť výdavkov projektu</vt:lpstr>
      <vt:lpstr>PPP č. 12 Oprávnenosť výdavkov projektu - rozpočet</vt:lpstr>
      <vt:lpstr>PPP č. 12 Oprávnenosť výdavkov projektu - rozpočet</vt:lpstr>
      <vt:lpstr>PPP č. 12 Oprávnenosť výdavkov projektu - rozpočet</vt:lpstr>
      <vt:lpstr>PPP č. 13 Kritéria pre výber projektov</vt:lpstr>
      <vt:lpstr>PPP č. 13 Kritéria pre výber projektov</vt:lpstr>
      <vt:lpstr>PPP č. 13 Kritéria pre výber projektov</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vt:lpstr>
      <vt:lpstr>PPP č. 21 Podmienky poskytnutia príspevku z hľadiska definovania merateľných ukazovateľov projektu</vt:lpstr>
      <vt:lpstr>PPP č. 11 Súlad s horizontálnymi princípmi</vt:lpstr>
      <vt:lpstr>Blok II - Podmienky poskytnutia príspevku II.</vt:lpstr>
      <vt:lpstr>PPP č. 1 Právna forma a veľkosť podniku</vt:lpstr>
      <vt:lpstr>PPP č. 2 Právna forma</vt:lpstr>
      <vt:lpstr>PPP č. 2 Právna forma</vt:lpstr>
      <vt:lpstr>PPP č. 1 Právna forma a 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Podnik v ťažkostiach (test)</vt:lpstr>
      <vt:lpstr>Podnik v ťažkostiach - test</vt:lpstr>
      <vt:lpstr>Podnik v ťažkostiach – test</vt:lpstr>
      <vt:lpstr>PPP č. 4 Podmienka finančnej spôsobilosti spolufinancovania projektu</vt:lpstr>
      <vt:lpstr>PPP č. 4 Podmienka finančnej spôsobilosti spolufinancovania projektu</vt:lpstr>
      <vt:lpstr>PPP č. 4 Podmienka finančnej spôsobilosti spolufinancovania projektu</vt:lpstr>
      <vt:lpstr>PPP č. 5 Podmienka, že žiadateľ má schválený program rozvoja a príslušnú územnoplánovaciu dokumentáciu</vt:lpstr>
      <vt:lpstr>PPP č. 5 Podmienka, že žiadateľ má schválený program rozvoja a príslušnú územnoplánovaciu dokumentáciu</vt:lpstr>
      <vt:lpstr>PPP č. 6 Podmienka „bezúhonnosti FO”</vt:lpstr>
      <vt:lpstr>PPP č. 6 Podmienka „bezúhonnosti FO”</vt:lpstr>
      <vt:lpstr>PPP č. 7 Podmienka „bezúhonnosti PO”</vt:lpstr>
      <vt:lpstr>PPP č. 16 Vyhlásené VO na hlavné aktivity projektu</vt:lpstr>
      <vt:lpstr>PPP č. 16 Vyhlásené VO na hlavné aktivity projektu</vt:lpstr>
      <vt:lpstr>PPP č. 16 Vyhlásené VO na hlavné aktivity projektu</vt:lpstr>
      <vt:lpstr>PPP č. 20 Časová oprávnenosť realizácie aktivít projektu</vt:lpstr>
      <vt:lpstr>PPP č. 20 Časová oprávnenosť realizácie aktivít projektu</vt:lpstr>
      <vt:lpstr>Blok II - Podmienky poskytnutia príspevku III.</vt:lpstr>
      <vt:lpstr>PPP č. 9 Podmienka, že žiadateľ nezačal práce na projekte pred nadobudnutím účinnosti zmluvy o príspevku</vt:lpstr>
      <vt:lpstr>PPP č. 9 Podmienka, že žiadateľ nezačal práce na projekte pred nadobudnutím účinnosti zmluvy o príspevku</vt:lpstr>
      <vt:lpstr>PPP č. 10 Podmienka, že projekt je realizovaný na území MAS</vt:lpstr>
      <vt:lpstr>PPP č. 14 Podmienky vyplývajúce zo schémy pomoci</vt:lpstr>
      <vt:lpstr>PPP č. 14 Podmienky vyplývajúce zo schémy pomoci</vt:lpstr>
      <vt:lpstr>PPP č. 14 Podmienky vyplývajúce zo schémy pomoci</vt:lpstr>
      <vt:lpstr>PPP č. 17 Podmienka mať povolenia na realizáciu aktivít projektu</vt:lpstr>
      <vt:lpstr>PPP č. 17 Podmienka mať povolenia na realizáciu aktivít projektu</vt:lpstr>
      <vt:lpstr>PPP č. 17 Podmienka mať povolenia na realizáciu aktivít projektu</vt:lpstr>
      <vt:lpstr>PPP č. 18 Podmienka mať vysporiadané majetkovo-právne vzťahy</vt:lpstr>
      <vt:lpstr>PPP č. 18 Podmienka mať vysporiadané majetkovo-právne vzťahy</vt:lpstr>
      <vt:lpstr>PPP č. 18 Podmienka mať vysporiadané majetkovo-právne vzťahy</vt:lpstr>
      <vt:lpstr>PPP č. 18 Podmienka mať vysporiadané majetkovo-právne vzťahy</vt:lpstr>
      <vt:lpstr>PPP č. 18 Podmienka mať vysporiadané majetkovo-právne vzťahy</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22 Súlad s požiadavkami v oblasti dopadu projektu na územia sústavy NATURA 2000 </vt:lpstr>
      <vt:lpstr>PPP č. 22 Súlad s požiadavkami v oblasti dopadu projektu na územia sústavy NATURA 2000 </vt:lpstr>
      <vt:lpstr>PPP č. 22 Súlad s požiadavkami v oblasti dopadu projektu na územia sústavy NATURA 2000 </vt:lpstr>
      <vt:lpstr>PPP č. 23 Súlad s požiadavkami v oblasti posudzovania vplyvov na životné prostredie</vt:lpstr>
      <vt:lpstr>PPP č. 23 Súlad s požiadavkami v oblasti posudzovania vplyvov na životné prostredie</vt:lpstr>
      <vt:lpstr>PPP č. 23 Súlad s požiadavkami v oblasti posudzovania vplyvov na životné prostredie</vt:lpstr>
      <vt:lpstr>PPP č. 23 Súlad s požiadavkami v oblasti posudzovania vplyvov na životné prostredie</vt:lpstr>
      <vt:lpstr>PowerPoint-bemutató</vt:lpstr>
    </vt:vector>
  </TitlesOfParts>
  <Company>MPRR 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plán rozvoja a údržby ciest na úrovni regiónov</dc:title>
  <dc:creator>Kristeľ Pavol</dc:creator>
  <cp:lastModifiedBy>Tuba Lajos</cp:lastModifiedBy>
  <cp:revision>843</cp:revision>
  <cp:lastPrinted>2015-11-02T15:04:17Z</cp:lastPrinted>
  <dcterms:created xsi:type="dcterms:W3CDTF">2013-10-01T11:51:59Z</dcterms:created>
  <dcterms:modified xsi:type="dcterms:W3CDTF">2019-11-05T17:50:21Z</dcterms:modified>
</cp:coreProperties>
</file>